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7" r:id="rId10"/>
    <p:sldId id="270" r:id="rId11"/>
    <p:sldId id="271" r:id="rId12"/>
    <p:sldId id="273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F9AA8-9B07-4C51-B33C-43886162FE46}" type="datetimeFigureOut">
              <a:rPr lang="fr-FR" smtClean="0"/>
              <a:pPr/>
              <a:t>27/03/2012</a:t>
            </a:fld>
            <a:endParaRPr lang="fr-FR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6E4CF-7C35-4F52-A7C4-8260683BA590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6E4CF-7C35-4F52-A7C4-8260683BA59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6E4CF-7C35-4F52-A7C4-8260683BA590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2E2D-811D-4F32-AD9B-446508A754A4}" type="datetimeFigureOut">
              <a:rPr lang="fr-FR" smtClean="0"/>
              <a:pPr/>
              <a:t>27/03/2012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0AEA-8F7C-4F41-8394-95DE5BA072F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2E2D-811D-4F32-AD9B-446508A754A4}" type="datetimeFigureOut">
              <a:rPr lang="fr-FR" smtClean="0"/>
              <a:pPr/>
              <a:t>27/03/2012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0AEA-8F7C-4F41-8394-95DE5BA072F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2E2D-811D-4F32-AD9B-446508A754A4}" type="datetimeFigureOut">
              <a:rPr lang="fr-FR" smtClean="0"/>
              <a:pPr/>
              <a:t>27/03/2012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0AEA-8F7C-4F41-8394-95DE5BA072F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2E2D-811D-4F32-AD9B-446508A754A4}" type="datetimeFigureOut">
              <a:rPr lang="fr-FR" smtClean="0"/>
              <a:pPr/>
              <a:t>27/03/2012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0AEA-8F7C-4F41-8394-95DE5BA072F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2E2D-811D-4F32-AD9B-446508A754A4}" type="datetimeFigureOut">
              <a:rPr lang="fr-FR" smtClean="0"/>
              <a:pPr/>
              <a:t>27/03/2012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0AEA-8F7C-4F41-8394-95DE5BA072F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2E2D-811D-4F32-AD9B-446508A754A4}" type="datetimeFigureOut">
              <a:rPr lang="fr-FR" smtClean="0"/>
              <a:pPr/>
              <a:t>27/03/2012</a:t>
            </a:fld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0AEA-8F7C-4F41-8394-95DE5BA072F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2E2D-811D-4F32-AD9B-446508A754A4}" type="datetimeFigureOut">
              <a:rPr lang="fr-FR" smtClean="0"/>
              <a:pPr/>
              <a:t>27/03/2012</a:t>
            </a:fld>
            <a:endParaRPr lang="fr-FR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0AEA-8F7C-4F41-8394-95DE5BA072F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2E2D-811D-4F32-AD9B-446508A754A4}" type="datetimeFigureOut">
              <a:rPr lang="fr-FR" smtClean="0"/>
              <a:pPr/>
              <a:t>27/03/2012</a:t>
            </a:fld>
            <a:endParaRPr lang="fr-F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0AEA-8F7C-4F41-8394-95DE5BA072F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2E2D-811D-4F32-AD9B-446508A754A4}" type="datetimeFigureOut">
              <a:rPr lang="fr-FR" smtClean="0"/>
              <a:pPr/>
              <a:t>27/03/2012</a:t>
            </a:fld>
            <a:endParaRPr lang="fr-FR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0AEA-8F7C-4F41-8394-95DE5BA072F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2E2D-811D-4F32-AD9B-446508A754A4}" type="datetimeFigureOut">
              <a:rPr lang="fr-FR" smtClean="0"/>
              <a:pPr/>
              <a:t>27/03/2012</a:t>
            </a:fld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0AEA-8F7C-4F41-8394-95DE5BA072F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2E2D-811D-4F32-AD9B-446508A754A4}" type="datetimeFigureOut">
              <a:rPr lang="fr-FR" smtClean="0"/>
              <a:pPr/>
              <a:t>27/03/2012</a:t>
            </a:fld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0AEA-8F7C-4F41-8394-95DE5BA072F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2E2D-811D-4F32-AD9B-446508A754A4}" type="datetimeFigureOut">
              <a:rPr lang="fr-FR" smtClean="0"/>
              <a:pPr/>
              <a:t>27/03/2012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90AEA-8F7C-4F41-8394-95DE5BA072F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41044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8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8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8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8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8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8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9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Willkommen</a:t>
            </a:r>
            <a:r>
              <a:rPr lang="fr-FR" sz="9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9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r>
              <a:rPr lang="fr-FR" sz="9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98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Deutschland</a:t>
            </a:r>
            <a:r>
              <a:rPr lang="fr-FR" sz="9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</a:t>
            </a:r>
            <a:endParaRPr lang="fr-FR" sz="9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316835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 descr="D:\Downloads\3781ajd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20000">
            <a:off x="260703" y="210830"/>
            <a:ext cx="3627271" cy="2736000"/>
          </a:xfrm>
          <a:prstGeom prst="rect">
            <a:avLst/>
          </a:prstGeom>
          <a:noFill/>
        </p:spPr>
      </p:pic>
      <p:pic>
        <p:nvPicPr>
          <p:cNvPr id="1028" name="Picture 4" descr="http://blog.fashionfreax.net/de/wp-content/2011/05/Brandenburger-T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032000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8674" name="Picture 2" descr="http://faimg1.forum-auto.com/mesimages/202550/Audi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88764" cy="21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 descr="http://postcards.po.ohost.de/Cars/logos/Mercedes-Ben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300" y="0"/>
            <a:ext cx="3534700" cy="2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8" name="Picture 6" descr="http://images.forum-auto.com/mesimages/385400/bm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2412000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80" name="Picture 8" descr="http://www.blogcdn.com/de.autoblog.com/media/2012/03/volkswagen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6" y="3645024"/>
            <a:ext cx="2453955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82" name="Picture 10" descr="http://3.bp.blogspot.com/_FpV1odorlOY/TS8FDyh-fLI/AAAAAAAAAew/e9L7JxPojr4/s1600/porsch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492896"/>
            <a:ext cx="2376000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Die Deutsche </a:t>
            </a:r>
            <a:r>
              <a:rPr lang="fr-FR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Wirtschaft</a:t>
            </a: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…</a:t>
            </a:r>
            <a:endParaRPr lang="fr-FR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fr-FR" sz="2400" dirty="0" smtClean="0"/>
              <a:t>L’ Allemagne :</a:t>
            </a:r>
          </a:p>
          <a:p>
            <a:pPr lvl="0"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</a:rPr>
              <a:t>2</a:t>
            </a:r>
            <a:r>
              <a:rPr lang="fr-FR" sz="2400" b="1" baseline="30000" dirty="0" smtClean="0">
                <a:solidFill>
                  <a:srgbClr val="FF0000"/>
                </a:solidFill>
              </a:rPr>
              <a:t>ème</a:t>
            </a:r>
            <a:r>
              <a:rPr lang="fr-FR" sz="2400" b="1" dirty="0" smtClean="0">
                <a:solidFill>
                  <a:srgbClr val="FF0000"/>
                </a:solidFill>
              </a:rPr>
              <a:t> puissance </a:t>
            </a:r>
            <a:r>
              <a:rPr lang="fr-FR" sz="2400" dirty="0" smtClean="0"/>
              <a:t>commerciale du </a:t>
            </a:r>
            <a:r>
              <a:rPr lang="fr-FR" sz="2400" b="1" dirty="0" smtClean="0">
                <a:solidFill>
                  <a:srgbClr val="FF0000"/>
                </a:solidFill>
              </a:rPr>
              <a:t>monde </a:t>
            </a:r>
          </a:p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</a:rPr>
              <a:t>1</a:t>
            </a:r>
            <a:r>
              <a:rPr lang="fr-FR" sz="2400" b="1" baseline="30000" dirty="0" smtClean="0">
                <a:solidFill>
                  <a:srgbClr val="FF0000"/>
                </a:solidFill>
              </a:rPr>
              <a:t>ère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</a:rPr>
              <a:t>économie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de l’</a:t>
            </a:r>
            <a:r>
              <a:rPr lang="fr-FR" sz="2400" b="1" dirty="0" smtClean="0">
                <a:solidFill>
                  <a:srgbClr val="FF0000"/>
                </a:solidFill>
              </a:rPr>
              <a:t>UE</a:t>
            </a:r>
          </a:p>
          <a:p>
            <a:r>
              <a:rPr lang="fr-FR" sz="2400" b="1" dirty="0" smtClean="0"/>
              <a:t>PIB</a:t>
            </a:r>
            <a:r>
              <a:rPr lang="fr-FR" sz="2400" dirty="0" smtClean="0"/>
              <a:t> en </a:t>
            </a:r>
            <a:r>
              <a:rPr lang="fr-FR" sz="2400" b="1" dirty="0" smtClean="0"/>
              <a:t>2011</a:t>
            </a:r>
            <a:r>
              <a:rPr lang="fr-FR" sz="2400" dirty="0" smtClean="0"/>
              <a:t> en milliards de dollars : </a:t>
            </a:r>
            <a:r>
              <a:rPr lang="fr-FR" sz="2400" b="1" dirty="0" smtClean="0">
                <a:solidFill>
                  <a:srgbClr val="FF0000"/>
                </a:solidFill>
              </a:rPr>
              <a:t>3,63</a:t>
            </a:r>
            <a:r>
              <a:rPr lang="fr-FR" sz="2400" dirty="0" smtClean="0"/>
              <a:t> </a:t>
            </a:r>
          </a:p>
          <a:p>
            <a:r>
              <a:rPr lang="fr-FR" sz="2400" b="1" dirty="0" smtClean="0"/>
              <a:t>PIB</a:t>
            </a:r>
            <a:r>
              <a:rPr lang="fr-FR" sz="2400" dirty="0" smtClean="0"/>
              <a:t> estimé en </a:t>
            </a:r>
            <a:r>
              <a:rPr lang="fr-FR" sz="2400" b="1" dirty="0" smtClean="0"/>
              <a:t>2012 </a:t>
            </a:r>
            <a:r>
              <a:rPr lang="fr-FR" sz="2400" dirty="0" smtClean="0"/>
              <a:t>en milliards de dollars : </a:t>
            </a:r>
            <a:r>
              <a:rPr lang="fr-FR" sz="2400" b="1" dirty="0" smtClean="0">
                <a:solidFill>
                  <a:srgbClr val="FF0000"/>
                </a:solidFill>
              </a:rPr>
              <a:t>3,71</a:t>
            </a:r>
          </a:p>
          <a:p>
            <a:pPr>
              <a:buFont typeface="Wingdings"/>
              <a:buChar char="è"/>
            </a:pPr>
            <a:r>
              <a:rPr lang="fr-FR" sz="2400" b="1" dirty="0" smtClean="0">
                <a:solidFill>
                  <a:srgbClr val="00B050"/>
                </a:solidFill>
                <a:sym typeface="Wingdings" pitchFamily="2" charset="2"/>
              </a:rPr>
              <a:t>…</a:t>
            </a:r>
          </a:p>
          <a:p>
            <a:pPr>
              <a:buNone/>
            </a:pPr>
            <a:endParaRPr lang="fr-FR" sz="2400" b="1" dirty="0" smtClean="0">
              <a:solidFill>
                <a:srgbClr val="00B050"/>
              </a:solidFill>
              <a:sym typeface="Wingdings" pitchFamily="2" charset="2"/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L’économie allemande </a:t>
            </a:r>
            <a:r>
              <a:rPr lang="fr-FR" sz="2400" dirty="0" smtClean="0"/>
              <a:t>se caractérise par </a:t>
            </a:r>
            <a:r>
              <a:rPr lang="fr-FR" sz="2400" b="1" u="sng" dirty="0" smtClean="0"/>
              <a:t>3 spécificités</a:t>
            </a:r>
            <a:r>
              <a:rPr lang="fr-FR" sz="2400" dirty="0" smtClean="0"/>
              <a:t> :</a:t>
            </a:r>
          </a:p>
          <a:p>
            <a:pPr>
              <a:buFontTx/>
              <a:buChar char="-"/>
            </a:pPr>
            <a:r>
              <a:rPr lang="fr-FR" sz="2400" dirty="0" smtClean="0">
                <a:solidFill>
                  <a:schemeClr val="tx1"/>
                </a:solidFill>
                <a:sym typeface="Wingdings" pitchFamily="2" charset="2"/>
              </a:rPr>
              <a:t>l’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industrie</a:t>
            </a:r>
            <a:r>
              <a:rPr lang="fr-FR" sz="2400" dirty="0" smtClean="0">
                <a:solidFill>
                  <a:schemeClr val="tx1"/>
                </a:solidFill>
                <a:sym typeface="Wingdings" pitchFamily="2" charset="2"/>
              </a:rPr>
              <a:t> : …</a:t>
            </a:r>
          </a:p>
          <a:p>
            <a:pPr>
              <a:buFontTx/>
              <a:buChar char="-"/>
            </a:pPr>
            <a:r>
              <a:rPr lang="fr-FR" sz="2400" dirty="0" smtClean="0"/>
              <a:t>Le poids des </a:t>
            </a:r>
            <a:r>
              <a:rPr lang="fr-FR" sz="2400" b="1" dirty="0" smtClean="0">
                <a:solidFill>
                  <a:srgbClr val="FF0000"/>
                </a:solidFill>
              </a:rPr>
              <a:t>exportations</a:t>
            </a:r>
            <a:r>
              <a:rPr lang="fr-FR" sz="2400" dirty="0" smtClean="0"/>
              <a:t> : …</a:t>
            </a:r>
          </a:p>
          <a:p>
            <a:pPr>
              <a:buFontTx/>
              <a:buChar char="-"/>
            </a:pPr>
            <a:r>
              <a:rPr lang="fr-FR" sz="2400" dirty="0" smtClean="0"/>
              <a:t>La </a:t>
            </a:r>
            <a:r>
              <a:rPr lang="fr-FR" sz="2400" b="1" dirty="0" smtClean="0">
                <a:solidFill>
                  <a:srgbClr val="FF0000"/>
                </a:solidFill>
              </a:rPr>
              <a:t>densité</a:t>
            </a:r>
            <a:r>
              <a:rPr lang="fr-FR" sz="2400" dirty="0" smtClean="0"/>
              <a:t> de son tissu de</a:t>
            </a:r>
            <a:r>
              <a:rPr lang="fr-FR" sz="2400" b="1" dirty="0" smtClean="0">
                <a:solidFill>
                  <a:srgbClr val="FF0000"/>
                </a:solidFill>
              </a:rPr>
              <a:t> PME </a:t>
            </a:r>
            <a:r>
              <a:rPr lang="fr-FR" sz="2400" dirty="0" smtClean="0"/>
              <a:t>et </a:t>
            </a:r>
            <a:r>
              <a:rPr lang="fr-FR" sz="2400" b="1" dirty="0" smtClean="0">
                <a:solidFill>
                  <a:srgbClr val="FF0000"/>
                </a:solidFill>
              </a:rPr>
              <a:t>PMI</a:t>
            </a:r>
            <a:endParaRPr lang="fr-FR" sz="26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endParaRPr lang="fr-FR" sz="2600" b="1" dirty="0" smtClean="0">
              <a:solidFill>
                <a:srgbClr val="00B050"/>
              </a:solidFill>
            </a:endParaRPr>
          </a:p>
        </p:txBody>
      </p:sp>
      <p:pic>
        <p:nvPicPr>
          <p:cNvPr id="5" name="Picture 2" descr="D:\Downloads\3781ajd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20000">
            <a:off x="58457" y="80448"/>
            <a:ext cx="1384098" cy="104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buFont typeface="Wingdings" pitchFamily="2" charset="2"/>
              <a:buChar char="§"/>
            </a:pP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Arbeitsatmosphäre</a:t>
            </a: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…</a:t>
            </a:r>
            <a:endParaRPr lang="fr-FR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fontScale="25000" lnSpcReduction="20000"/>
          </a:bodyPr>
          <a:lstStyle/>
          <a:p>
            <a:r>
              <a:rPr lang="fr-FR" sz="9600" b="1" dirty="0" smtClean="0">
                <a:solidFill>
                  <a:srgbClr val="FF0000"/>
                </a:solidFill>
              </a:rPr>
              <a:t>Efficacité </a:t>
            </a:r>
            <a:r>
              <a:rPr lang="fr-FR" sz="9600" dirty="0" smtClean="0"/>
              <a:t>et culture d’</a:t>
            </a:r>
            <a:r>
              <a:rPr lang="fr-FR" sz="9600" b="1" u="sng" dirty="0" smtClean="0"/>
              <a:t>entreprise</a:t>
            </a:r>
          </a:p>
          <a:p>
            <a:pPr>
              <a:buNone/>
            </a:pPr>
            <a:endParaRPr lang="fr-FR" sz="9600" dirty="0" smtClean="0"/>
          </a:p>
          <a:p>
            <a:r>
              <a:rPr lang="fr-FR" sz="9600" b="1" dirty="0" smtClean="0">
                <a:solidFill>
                  <a:srgbClr val="FF0000"/>
                </a:solidFill>
              </a:rPr>
              <a:t>Sérieux</a:t>
            </a:r>
            <a:r>
              <a:rPr lang="fr-FR" sz="9600" dirty="0" smtClean="0"/>
              <a:t> et</a:t>
            </a:r>
            <a:r>
              <a:rPr lang="fr-FR" sz="9600" b="1" dirty="0" smtClean="0"/>
              <a:t> organisation</a:t>
            </a:r>
          </a:p>
          <a:p>
            <a:pPr>
              <a:buNone/>
            </a:pPr>
            <a:endParaRPr lang="fr-FR" sz="9600" dirty="0" smtClean="0"/>
          </a:p>
          <a:p>
            <a:r>
              <a:rPr lang="fr-FR" sz="9600" dirty="0" smtClean="0"/>
              <a:t>Solidarité et culture de </a:t>
            </a:r>
            <a:r>
              <a:rPr lang="fr-FR" sz="9600" b="1" dirty="0" smtClean="0">
                <a:solidFill>
                  <a:srgbClr val="FF0000"/>
                </a:solidFill>
              </a:rPr>
              <a:t>groupe</a:t>
            </a:r>
            <a:endParaRPr lang="fr-FR" sz="9600" dirty="0" smtClean="0"/>
          </a:p>
          <a:p>
            <a:pPr>
              <a:buNone/>
            </a:pPr>
            <a:endParaRPr lang="fr-FR" sz="9600" dirty="0" smtClean="0"/>
          </a:p>
          <a:p>
            <a:r>
              <a:rPr lang="fr-FR" sz="9600" dirty="0" smtClean="0"/>
              <a:t>L’</a:t>
            </a:r>
            <a:r>
              <a:rPr lang="fr-FR" sz="9600" b="1" dirty="0" smtClean="0">
                <a:solidFill>
                  <a:srgbClr val="FF0000"/>
                </a:solidFill>
              </a:rPr>
              <a:t>importance </a:t>
            </a:r>
            <a:r>
              <a:rPr lang="fr-FR" sz="9600" dirty="0" smtClean="0"/>
              <a:t>des </a:t>
            </a:r>
            <a:r>
              <a:rPr lang="fr-FR" sz="9600" b="1" dirty="0" smtClean="0">
                <a:solidFill>
                  <a:srgbClr val="FF0000"/>
                </a:solidFill>
              </a:rPr>
              <a:t>salons</a:t>
            </a:r>
          </a:p>
          <a:p>
            <a:pPr>
              <a:buNone/>
            </a:pPr>
            <a:endParaRPr lang="fr-FR" sz="9600" b="1" dirty="0" smtClean="0">
              <a:solidFill>
                <a:srgbClr val="FF0000"/>
              </a:solidFill>
            </a:endParaRPr>
          </a:p>
          <a:p>
            <a:r>
              <a:rPr lang="fr-FR" sz="9600" b="1" dirty="0" smtClean="0"/>
              <a:t>Temps</a:t>
            </a:r>
          </a:p>
          <a:p>
            <a:pPr>
              <a:buNone/>
            </a:pPr>
            <a:endParaRPr lang="fr-FR" sz="9600" b="1" dirty="0" smtClean="0"/>
          </a:p>
          <a:p>
            <a:r>
              <a:rPr lang="fr-FR" sz="9600" b="1" dirty="0" smtClean="0"/>
              <a:t>Apparences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28676" name="Picture 4" descr="http://www.dbmaustria.at/DBM%20Bilder/Verhandl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8640"/>
            <a:ext cx="2258665" cy="33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www.produktion.de/wp-content/uploads/2011/11/messe-muench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buFont typeface="Wingdings" pitchFamily="2" charset="2"/>
              <a:buChar char="§"/>
            </a:pP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Gemeinsame</a:t>
            </a: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Aspekte</a:t>
            </a: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…</a:t>
            </a:r>
            <a:endParaRPr lang="fr-FR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fr-FR" sz="2400" b="1" u="sng" dirty="0"/>
              <a:t>P</a:t>
            </a:r>
            <a:r>
              <a:rPr lang="fr-FR" sz="2400" b="1" u="sng" dirty="0" smtClean="0"/>
              <a:t>osition</a:t>
            </a:r>
            <a:r>
              <a:rPr lang="fr-FR" sz="2400" b="1" dirty="0" smtClean="0"/>
              <a:t> </a:t>
            </a:r>
            <a:r>
              <a:rPr lang="fr-FR" sz="2400" b="1" dirty="0">
                <a:solidFill>
                  <a:srgbClr val="FF0000"/>
                </a:solidFill>
              </a:rPr>
              <a:t>centrale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/>
              <a:t>en Europe et </a:t>
            </a:r>
            <a:r>
              <a:rPr lang="fr-FR" sz="2400" dirty="0" smtClean="0"/>
              <a:t>compte </a:t>
            </a:r>
            <a:r>
              <a:rPr lang="fr-FR" sz="2400" b="1" dirty="0" smtClean="0"/>
              <a:t>9 </a:t>
            </a:r>
            <a:r>
              <a:rPr lang="fr-FR" sz="2400" b="1" dirty="0"/>
              <a:t>voisins</a:t>
            </a:r>
            <a:r>
              <a:rPr lang="fr-FR" sz="2400" dirty="0"/>
              <a:t> </a:t>
            </a:r>
            <a:endParaRPr lang="fr-FR" sz="2400" dirty="0" smtClean="0"/>
          </a:p>
          <a:p>
            <a:pPr>
              <a:buNone/>
            </a:pPr>
            <a:endParaRPr lang="fr-FR" sz="2400" b="1" u="sng" dirty="0" smtClean="0"/>
          </a:p>
          <a:p>
            <a:r>
              <a:rPr lang="fr-FR" sz="2400" b="1" u="sng" dirty="0" smtClean="0"/>
              <a:t>Superficie</a:t>
            </a:r>
            <a:r>
              <a:rPr lang="fr-FR" sz="2400" dirty="0" smtClean="0"/>
              <a:t> : </a:t>
            </a:r>
            <a:r>
              <a:rPr lang="fr-FR" sz="2400" b="1" dirty="0">
                <a:solidFill>
                  <a:srgbClr val="FF0000"/>
                </a:solidFill>
              </a:rPr>
              <a:t>357 022 km² </a:t>
            </a:r>
            <a:r>
              <a:rPr lang="fr-FR" sz="2400" dirty="0"/>
              <a:t>(France : 549 000 km²</a:t>
            </a:r>
            <a:r>
              <a:rPr lang="fr-FR" sz="2400" dirty="0" smtClean="0"/>
              <a:t>)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b="1" u="sng" dirty="0"/>
              <a:t>Population</a:t>
            </a:r>
            <a:r>
              <a:rPr lang="fr-FR" sz="2400" b="1" dirty="0"/>
              <a:t> </a:t>
            </a:r>
            <a:r>
              <a:rPr lang="fr-FR" sz="2400" b="1" dirty="0" smtClean="0"/>
              <a:t> </a:t>
            </a:r>
            <a:r>
              <a:rPr lang="fr-FR" sz="2400" dirty="0"/>
              <a:t>: </a:t>
            </a:r>
            <a:r>
              <a:rPr lang="fr-FR" sz="2400" b="1" dirty="0" smtClean="0">
                <a:solidFill>
                  <a:srgbClr val="FF0000"/>
                </a:solidFill>
              </a:rPr>
              <a:t>81,440 </a:t>
            </a:r>
            <a:r>
              <a:rPr lang="fr-FR" sz="2400" b="1" dirty="0" smtClean="0"/>
              <a:t>millions </a:t>
            </a:r>
            <a:r>
              <a:rPr lang="fr-FR" sz="2400" b="1" dirty="0" smtClean="0">
                <a:sym typeface="Wingdings" pitchFamily="2" charset="2"/>
              </a:rPr>
              <a:t></a:t>
            </a:r>
            <a:r>
              <a:rPr lang="fr-FR" sz="2400" dirty="0" smtClean="0"/>
              <a:t>pays </a:t>
            </a:r>
            <a:r>
              <a:rPr lang="fr-FR" sz="2400" b="1" dirty="0"/>
              <a:t>le plus peuplé </a:t>
            </a:r>
            <a:r>
              <a:rPr lang="fr-FR" sz="2400" dirty="0"/>
              <a:t>de</a:t>
            </a:r>
            <a:r>
              <a:rPr lang="fr-FR" sz="2400" b="1" dirty="0"/>
              <a:t> </a:t>
            </a:r>
            <a:r>
              <a:rPr lang="fr-FR" sz="2400" dirty="0" smtClean="0"/>
              <a:t>l’</a:t>
            </a:r>
            <a:r>
              <a:rPr lang="fr-FR" sz="2400" b="1" dirty="0" smtClean="0"/>
              <a:t>UE</a:t>
            </a:r>
          </a:p>
          <a:p>
            <a:pPr>
              <a:buNone/>
            </a:pPr>
            <a:endParaRPr lang="fr-FR" sz="2400" b="1" dirty="0" smtClean="0"/>
          </a:p>
          <a:p>
            <a:r>
              <a:rPr lang="fr-FR" sz="2400" b="1" u="sng" dirty="0" smtClean="0"/>
              <a:t>Principales villes</a:t>
            </a:r>
            <a:r>
              <a:rPr lang="fr-FR" sz="2400" dirty="0" smtClean="0"/>
              <a:t> : …</a:t>
            </a:r>
          </a:p>
          <a:p>
            <a:pPr>
              <a:buNone/>
            </a:pPr>
            <a:endParaRPr lang="fr-FR" sz="2400" b="1" u="sng" dirty="0" smtClean="0"/>
          </a:p>
          <a:p>
            <a:r>
              <a:rPr lang="fr-FR" sz="2400" b="1" u="sng" dirty="0" smtClean="0"/>
              <a:t>1961</a:t>
            </a:r>
            <a:r>
              <a:rPr lang="fr-FR" sz="2400" b="1" dirty="0" smtClean="0"/>
              <a:t> - </a:t>
            </a:r>
            <a:r>
              <a:rPr lang="fr-FR" sz="2400" b="1" u="sng" dirty="0" smtClean="0"/>
              <a:t>1989</a:t>
            </a:r>
            <a:r>
              <a:rPr lang="fr-FR" sz="2400" b="1" dirty="0" smtClean="0"/>
              <a:t> : mur de Berlin</a:t>
            </a:r>
          </a:p>
          <a:p>
            <a:pPr>
              <a:buNone/>
            </a:pPr>
            <a:endParaRPr lang="fr-FR" sz="2400" b="1" dirty="0" smtClean="0"/>
          </a:p>
          <a:p>
            <a:r>
              <a:rPr lang="fr-FR" sz="2400" b="1" i="1" u="sng" dirty="0" smtClean="0">
                <a:solidFill>
                  <a:srgbClr val="FF0000"/>
                </a:solidFill>
              </a:rPr>
              <a:t>Angela </a:t>
            </a:r>
            <a:r>
              <a:rPr lang="fr-FR" sz="2400" b="1" i="1" u="sng" dirty="0" err="1" smtClean="0">
                <a:solidFill>
                  <a:srgbClr val="FF0000"/>
                </a:solidFill>
              </a:rPr>
              <a:t>Merkel</a:t>
            </a:r>
            <a:r>
              <a:rPr lang="fr-FR" sz="2400" b="1" i="1" u="sng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/>
              <a:t>: chancelière allemande</a:t>
            </a:r>
          </a:p>
          <a:p>
            <a:pPr>
              <a:buNone/>
            </a:pPr>
            <a:endParaRPr lang="fr-FR" sz="2400" b="1" dirty="0" smtClean="0"/>
          </a:p>
          <a:p>
            <a:r>
              <a:rPr lang="fr-FR" sz="2400" b="1" i="1" dirty="0" smtClean="0"/>
              <a:t>Joachim </a:t>
            </a:r>
            <a:r>
              <a:rPr lang="fr-FR" sz="2400" b="1" i="1" dirty="0" err="1" smtClean="0"/>
              <a:t>Gauck</a:t>
            </a:r>
            <a:r>
              <a:rPr lang="fr-FR" sz="2400" b="1" i="1" dirty="0" smtClean="0"/>
              <a:t> </a:t>
            </a:r>
            <a:r>
              <a:rPr lang="fr-FR" sz="2400" b="1" dirty="0" smtClean="0"/>
              <a:t>: président fédéral d’Allemagne</a:t>
            </a:r>
          </a:p>
          <a:p>
            <a:endParaRPr lang="fr-FR" sz="2400" b="1" dirty="0" smtClean="0"/>
          </a:p>
        </p:txBody>
      </p:sp>
      <p:pic>
        <p:nvPicPr>
          <p:cNvPr id="12294" name="Picture 6" descr="http://i2.listal.com/image/796523/936full-angela-merk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84984"/>
            <a:ext cx="2341415" cy="33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buFont typeface="Wingdings" pitchFamily="2" charset="2"/>
              <a:buChar char="§"/>
            </a:pP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Das</a:t>
            </a: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Schulsystem</a:t>
            </a: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fr-FR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 </a:t>
            </a:r>
            <a:r>
              <a:rPr lang="fr-FR" sz="2400" b="1" dirty="0" smtClean="0"/>
              <a:t>système scolaire</a:t>
            </a:r>
            <a:r>
              <a:rPr lang="fr-FR" sz="2400" dirty="0" smtClean="0"/>
              <a:t> français et allemand est très </a:t>
            </a:r>
            <a:r>
              <a:rPr lang="fr-FR" sz="2400" b="1" dirty="0" smtClean="0">
                <a:solidFill>
                  <a:srgbClr val="FF0000"/>
                </a:solidFill>
              </a:rPr>
              <a:t>différent</a:t>
            </a:r>
          </a:p>
          <a:p>
            <a:pPr>
              <a:buNone/>
            </a:pPr>
            <a:endParaRPr lang="fr-FR" sz="2400" dirty="0"/>
          </a:p>
          <a:p>
            <a:r>
              <a:rPr lang="fr-FR" sz="2400" dirty="0" smtClean="0"/>
              <a:t>On parle beaucoup d’</a:t>
            </a:r>
            <a:r>
              <a:rPr lang="fr-FR" sz="2400" b="1" dirty="0" smtClean="0">
                <a:solidFill>
                  <a:srgbClr val="00B050"/>
                </a:solidFill>
              </a:rPr>
              <a:t>environnement</a:t>
            </a:r>
            <a:r>
              <a:rPr lang="fr-FR" sz="2400" dirty="0" smtClean="0"/>
              <a:t> et d’</a:t>
            </a:r>
            <a:r>
              <a:rPr lang="fr-FR" sz="2400" b="1" dirty="0" smtClean="0"/>
              <a:t>économies d’énergie</a:t>
            </a:r>
          </a:p>
          <a:p>
            <a:pPr>
              <a:buNone/>
            </a:pPr>
            <a:endParaRPr lang="fr-FR" sz="2400" b="1" dirty="0" smtClean="0"/>
          </a:p>
          <a:p>
            <a:r>
              <a:rPr lang="fr-FR" sz="2400" b="1" dirty="0" smtClean="0"/>
              <a:t>Notes</a:t>
            </a:r>
            <a:r>
              <a:rPr lang="fr-FR" sz="2400" dirty="0" smtClean="0"/>
              <a:t> vont de </a:t>
            </a:r>
            <a:r>
              <a:rPr lang="fr-FR" sz="2400" b="1" dirty="0" smtClean="0">
                <a:solidFill>
                  <a:srgbClr val="00B050"/>
                </a:solidFill>
              </a:rPr>
              <a:t>1</a:t>
            </a:r>
            <a:r>
              <a:rPr lang="fr-FR" sz="2400" dirty="0" smtClean="0"/>
              <a:t> à </a:t>
            </a:r>
            <a:r>
              <a:rPr lang="fr-FR" sz="2400" b="1" dirty="0" smtClean="0">
                <a:solidFill>
                  <a:srgbClr val="FF0000"/>
                </a:solidFill>
              </a:rPr>
              <a:t>6</a:t>
            </a:r>
          </a:p>
          <a:p>
            <a:pPr>
              <a:buNone/>
            </a:pPr>
            <a:endParaRPr lang="fr-FR" sz="2400" b="1" dirty="0"/>
          </a:p>
          <a:p>
            <a:r>
              <a:rPr lang="fr-FR" sz="2400" dirty="0" smtClean="0"/>
              <a:t>Die </a:t>
            </a:r>
            <a:r>
              <a:rPr lang="fr-FR" sz="2400" b="1" dirty="0" err="1" smtClean="0">
                <a:solidFill>
                  <a:srgbClr val="FF0000"/>
                </a:solidFill>
              </a:rPr>
              <a:t>Schultüte</a:t>
            </a:r>
            <a:r>
              <a:rPr lang="fr-FR" sz="2400" dirty="0" smtClean="0"/>
              <a:t> …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err="1" smtClean="0"/>
              <a:t>Das</a:t>
            </a:r>
            <a:r>
              <a:rPr lang="fr-FR" sz="2400" b="1" dirty="0" smtClean="0"/>
              <a:t> Gymnasium</a:t>
            </a:r>
            <a:r>
              <a:rPr lang="fr-FR" sz="2400" dirty="0" smtClean="0"/>
              <a:t>, die </a:t>
            </a:r>
            <a:r>
              <a:rPr lang="fr-FR" sz="2400" b="1" dirty="0" err="1" smtClean="0"/>
              <a:t>Realschule</a:t>
            </a:r>
            <a:r>
              <a:rPr lang="fr-FR" sz="2400" dirty="0" smtClean="0"/>
              <a:t>, die </a:t>
            </a:r>
            <a:r>
              <a:rPr lang="fr-FR" sz="2400" b="1" dirty="0" err="1" smtClean="0"/>
              <a:t>Hauptschule</a:t>
            </a:r>
            <a:r>
              <a:rPr lang="fr-FR" sz="2400" dirty="0" smtClean="0"/>
              <a:t> …</a:t>
            </a:r>
          </a:p>
        </p:txBody>
      </p:sp>
      <p:pic>
        <p:nvPicPr>
          <p:cNvPr id="12290" name="Picture 2" descr="http://www.brokolinos-kinderwelt.de/img/bastelvorlagen-schultuete-basteln-teil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64904"/>
            <a:ext cx="2309140" cy="34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buFont typeface="Wingdings" pitchFamily="2" charset="2"/>
              <a:buChar char="§"/>
            </a:pP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Das</a:t>
            </a: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Essen …</a:t>
            </a:r>
            <a:endParaRPr lang="fr-FR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/>
          <a:lstStyle/>
          <a:p>
            <a:r>
              <a:rPr lang="fr-FR" sz="2400" dirty="0" smtClean="0"/>
              <a:t>En Allemagne, on trouve plus de </a:t>
            </a:r>
            <a:r>
              <a:rPr lang="fr-FR" sz="2400" b="1" dirty="0" smtClean="0">
                <a:solidFill>
                  <a:srgbClr val="FF0000"/>
                </a:solidFill>
              </a:rPr>
              <a:t>300 </a:t>
            </a:r>
            <a:r>
              <a:rPr lang="fr-FR" sz="2400" b="1" dirty="0" smtClean="0"/>
              <a:t>sortes</a:t>
            </a:r>
            <a:r>
              <a:rPr lang="fr-FR" sz="2400" dirty="0" smtClean="0"/>
              <a:t> de </a:t>
            </a:r>
            <a:r>
              <a:rPr lang="fr-FR" sz="2400" b="1" dirty="0" smtClean="0"/>
              <a:t>pain </a:t>
            </a:r>
            <a:r>
              <a:rPr lang="fr-FR" sz="2400" dirty="0" smtClean="0"/>
              <a:t>et on mange beaucoup de ,,</a:t>
            </a:r>
            <a:r>
              <a:rPr lang="fr-FR" sz="2400" b="1" dirty="0" err="1" smtClean="0">
                <a:solidFill>
                  <a:srgbClr val="FF0000"/>
                </a:solidFill>
              </a:rPr>
              <a:t>Brötchen</a:t>
            </a:r>
            <a:r>
              <a:rPr lang="fr-FR" sz="2400" dirty="0" smtClean="0"/>
              <a:t>’’ et de ,,</a:t>
            </a:r>
            <a:r>
              <a:rPr lang="fr-FR" sz="2400" b="1" dirty="0" err="1" smtClean="0">
                <a:solidFill>
                  <a:srgbClr val="FF0000"/>
                </a:solidFill>
              </a:rPr>
              <a:t>Brezel</a:t>
            </a:r>
            <a:r>
              <a:rPr lang="fr-FR" sz="2400" dirty="0" smtClean="0"/>
              <a:t>’’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Petit déjeuner copieux : </a:t>
            </a:r>
            <a:r>
              <a:rPr lang="fr-FR" sz="2400" b="1" dirty="0" smtClean="0"/>
              <a:t>sucré</a:t>
            </a:r>
            <a:r>
              <a:rPr lang="fr-FR" sz="2400" dirty="0" smtClean="0"/>
              <a:t> et </a:t>
            </a:r>
            <a:r>
              <a:rPr lang="fr-FR" sz="2400" b="1" dirty="0" smtClean="0"/>
              <a:t>salé </a:t>
            </a:r>
            <a:r>
              <a:rPr lang="fr-FR" sz="2400" dirty="0" smtClean="0"/>
              <a:t>!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Ville de </a:t>
            </a:r>
            <a:r>
              <a:rPr lang="fr-FR" sz="2400" b="1" u="sng" dirty="0" smtClean="0"/>
              <a:t>Lübeck</a:t>
            </a:r>
            <a:r>
              <a:rPr lang="fr-FR" sz="2400" dirty="0" smtClean="0"/>
              <a:t>, là où se produit la </a:t>
            </a:r>
            <a:r>
              <a:rPr lang="fr-FR" sz="2400" b="1" dirty="0" smtClean="0">
                <a:solidFill>
                  <a:srgbClr val="FF0000"/>
                </a:solidFill>
              </a:rPr>
              <a:t>meilleure</a:t>
            </a:r>
            <a:r>
              <a:rPr lang="fr-FR" sz="2400" dirty="0" smtClean="0"/>
              <a:t> </a:t>
            </a:r>
            <a:r>
              <a:rPr lang="fr-FR" sz="2400" b="1" dirty="0" smtClean="0"/>
              <a:t>pâte d’amande</a:t>
            </a:r>
            <a:r>
              <a:rPr lang="fr-FR" sz="2400" dirty="0" smtClean="0"/>
              <a:t> du monde !!</a:t>
            </a:r>
          </a:p>
          <a:p>
            <a:endParaRPr lang="fr-FR" dirty="0"/>
          </a:p>
        </p:txBody>
      </p:sp>
      <p:pic>
        <p:nvPicPr>
          <p:cNvPr id="11266" name="Picture 2" descr="http://www.mynetfair.com/_files/images/dynamic/products/tmp/300_300_842257_m_4009837010240A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6375" y="2276872"/>
            <a:ext cx="2252129" cy="15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http://www.backundfrost.de/produktbilder/original/1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4624"/>
            <a:ext cx="1908000" cy="19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0" name="Picture 6" descr="http://www.n24.de/media/import/dpaserviceline/dpaserviceline_20081031_10/jpeg-2ge20048-20081031-img_19404240originallarge-4-3-800-0-221-1800-1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437112"/>
            <a:ext cx="3072000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buFont typeface="Wingdings" pitchFamily="2" charset="2"/>
              <a:buChar char="§"/>
            </a:pP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Die </a:t>
            </a:r>
            <a:r>
              <a:rPr lang="fr-FR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wichtigsten</a:t>
            </a: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Feste</a:t>
            </a: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…</a:t>
            </a:r>
            <a:endParaRPr lang="fr-FR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06916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On raconte que c’est un </a:t>
            </a:r>
            <a:r>
              <a:rPr lang="fr-FR" sz="2400" b="1" dirty="0" smtClean="0"/>
              <a:t>lapin </a:t>
            </a:r>
            <a:r>
              <a:rPr lang="fr-FR" sz="2400" dirty="0" smtClean="0"/>
              <a:t>qui cache les </a:t>
            </a:r>
            <a:r>
              <a:rPr lang="fr-FR" sz="2400" b="1" dirty="0" smtClean="0">
                <a:solidFill>
                  <a:srgbClr val="FF0000"/>
                </a:solidFill>
              </a:rPr>
              <a:t>œufs</a:t>
            </a:r>
            <a:r>
              <a:rPr lang="fr-FR" sz="2400" dirty="0" smtClean="0"/>
              <a:t> de </a:t>
            </a:r>
            <a:r>
              <a:rPr lang="fr-FR" sz="2400" b="1" dirty="0" smtClean="0"/>
              <a:t>Pâques</a:t>
            </a:r>
            <a:r>
              <a:rPr lang="fr-FR" sz="2400" dirty="0" smtClean="0"/>
              <a:t> pour les enfants …</a:t>
            </a:r>
          </a:p>
          <a:p>
            <a:endParaRPr lang="fr-FR" sz="2400" dirty="0" smtClean="0"/>
          </a:p>
          <a:p>
            <a:r>
              <a:rPr lang="fr-FR" sz="2400" dirty="0" smtClean="0"/>
              <a:t>Le </a:t>
            </a:r>
            <a:r>
              <a:rPr lang="fr-FR" sz="2400" b="1" dirty="0" smtClean="0">
                <a:solidFill>
                  <a:srgbClr val="FF0000"/>
                </a:solidFill>
              </a:rPr>
              <a:t>11 novembre</a:t>
            </a:r>
            <a:r>
              <a:rPr lang="fr-FR" sz="2400" dirty="0" smtClean="0"/>
              <a:t>, jour de la </a:t>
            </a:r>
            <a:r>
              <a:rPr lang="fr-FR" sz="2400" b="1" u="sng" dirty="0" smtClean="0"/>
              <a:t>Saint-Martin</a:t>
            </a:r>
            <a:r>
              <a:rPr lang="fr-FR" sz="2400" dirty="0" smtClean="0"/>
              <a:t> …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Le </a:t>
            </a:r>
            <a:r>
              <a:rPr lang="fr-FR" sz="2400" b="1" dirty="0" smtClean="0">
                <a:solidFill>
                  <a:srgbClr val="FF0000"/>
                </a:solidFill>
              </a:rPr>
              <a:t>6 décembre </a:t>
            </a:r>
            <a:r>
              <a:rPr lang="fr-FR" sz="2400" dirty="0" smtClean="0"/>
              <a:t>: la </a:t>
            </a:r>
            <a:r>
              <a:rPr lang="fr-FR" sz="2400" b="1" u="sng" dirty="0" smtClean="0"/>
              <a:t>Saint-Nicolas</a:t>
            </a:r>
            <a:r>
              <a:rPr lang="fr-FR" sz="2400" dirty="0" smtClean="0"/>
              <a:t> …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/>
              <a:t>Les </a:t>
            </a:r>
            <a:r>
              <a:rPr lang="fr-FR" sz="2400" b="1" dirty="0"/>
              <a:t>marchés de Noël </a:t>
            </a:r>
            <a:r>
              <a:rPr lang="fr-FR" sz="2400" dirty="0"/>
              <a:t>sont une </a:t>
            </a:r>
            <a:r>
              <a:rPr lang="fr-FR" sz="2400" b="1" dirty="0">
                <a:solidFill>
                  <a:srgbClr val="FF0000"/>
                </a:solidFill>
              </a:rPr>
              <a:t>coutume</a:t>
            </a:r>
            <a:r>
              <a:rPr lang="fr-FR" sz="2400" dirty="0"/>
              <a:t> qui vient d'Allemagne</a:t>
            </a:r>
          </a:p>
        </p:txBody>
      </p:sp>
      <p:pic>
        <p:nvPicPr>
          <p:cNvPr id="10242" name="Picture 2" descr="http://www.br.de/radio/bayern3/inhalt/ratgeber-und-geld/sankt-martin-kinder-laternen122~_v-image256_-a42a29b6703dc477fd0848bc845b8be5c48c1667.jpg?version=13208541053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429000"/>
            <a:ext cx="4031998" cy="22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buFont typeface="Wingdings" pitchFamily="2" charset="2"/>
              <a:buChar char="§"/>
            </a:pP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Die </a:t>
            </a:r>
            <a:r>
              <a:rPr lang="fr-FR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Sprache</a:t>
            </a: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…</a:t>
            </a:r>
            <a:endParaRPr lang="fr-FR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600" dirty="0" smtClean="0"/>
              <a:t>Lettres comme </a:t>
            </a:r>
            <a:r>
              <a:rPr lang="fr-FR" sz="3500" b="1" dirty="0" smtClean="0">
                <a:solidFill>
                  <a:srgbClr val="FF0000"/>
                </a:solidFill>
              </a:rPr>
              <a:t>ß</a:t>
            </a:r>
            <a:r>
              <a:rPr lang="fr-FR" dirty="0" smtClean="0"/>
              <a:t>, </a:t>
            </a:r>
            <a:r>
              <a:rPr lang="fr-FR" sz="3500" b="1" dirty="0" smtClean="0">
                <a:solidFill>
                  <a:srgbClr val="FF0000"/>
                </a:solidFill>
              </a:rPr>
              <a:t>ä</a:t>
            </a:r>
            <a:r>
              <a:rPr lang="fr-FR" dirty="0" smtClean="0"/>
              <a:t>, </a:t>
            </a:r>
            <a:r>
              <a:rPr lang="fr-FR" sz="3500" b="1" dirty="0" smtClean="0">
                <a:solidFill>
                  <a:srgbClr val="FF0000"/>
                </a:solidFill>
              </a:rPr>
              <a:t>ü</a:t>
            </a:r>
            <a:r>
              <a:rPr lang="fr-FR" dirty="0" smtClean="0"/>
              <a:t>, </a:t>
            </a:r>
            <a:r>
              <a:rPr lang="fr-FR" sz="3500" b="1" dirty="0" smtClean="0">
                <a:solidFill>
                  <a:srgbClr val="FF0000"/>
                </a:solidFill>
              </a:rPr>
              <a:t>ö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fr-FR" dirty="0" smtClean="0"/>
          </a:p>
          <a:p>
            <a:r>
              <a:rPr lang="fr-FR" sz="2400" dirty="0" smtClean="0"/>
              <a:t>Tous les </a:t>
            </a:r>
            <a:r>
              <a:rPr lang="fr-FR" sz="2400" b="1" dirty="0" smtClean="0"/>
              <a:t>noms communs </a:t>
            </a:r>
            <a:r>
              <a:rPr lang="fr-FR" sz="2400" dirty="0" smtClean="0"/>
              <a:t>commencent par une </a:t>
            </a:r>
            <a:r>
              <a:rPr lang="fr-FR" sz="2400" b="1" dirty="0" smtClean="0">
                <a:solidFill>
                  <a:srgbClr val="FF0000"/>
                </a:solidFill>
              </a:rPr>
              <a:t>majuscule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Mots s’emboîtent les uns dans les autres, comme des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légos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>
                <a:sym typeface="Wingdings" pitchFamily="2" charset="2"/>
              </a:rPr>
              <a:t> </a:t>
            </a:r>
            <a:r>
              <a:rPr lang="fr-FR" sz="2400" dirty="0" smtClean="0"/>
              <a:t>Une langue </a:t>
            </a:r>
            <a:r>
              <a:rPr lang="fr-FR" sz="2400" b="1" u="sng" dirty="0" smtClean="0">
                <a:solidFill>
                  <a:srgbClr val="FF0000"/>
                </a:solidFill>
              </a:rPr>
              <a:t>LOGIQUE</a:t>
            </a:r>
            <a:r>
              <a:rPr lang="fr-FR" sz="2400" dirty="0" smtClean="0"/>
              <a:t> !</a:t>
            </a:r>
          </a:p>
        </p:txBody>
      </p:sp>
      <p:pic>
        <p:nvPicPr>
          <p:cNvPr id="6148" name="Picture 4" descr="http://www.myblogtrainer.de/wp-content/uploads/2010/09/ortsbeginn_Deuts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293096"/>
            <a:ext cx="3048000" cy="2095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buFont typeface="Wingdings" pitchFamily="2" charset="2"/>
              <a:buChar char="§"/>
            </a:pP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Wie</a:t>
            </a: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sagst</a:t>
            </a: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Du … </a:t>
            </a:r>
            <a:r>
              <a:rPr lang="fr-FR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auf</a:t>
            </a: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Deutsch ?!</a:t>
            </a:r>
            <a:endParaRPr lang="fr-FR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Bonjour</a:t>
            </a:r>
            <a:r>
              <a:rPr lang="fr-FR" sz="2400" dirty="0" smtClean="0"/>
              <a:t> : </a:t>
            </a:r>
            <a:r>
              <a:rPr lang="fr-FR" sz="2400" b="1" dirty="0" err="1" smtClean="0">
                <a:solidFill>
                  <a:srgbClr val="FF0000"/>
                </a:solidFill>
              </a:rPr>
              <a:t>Guten</a:t>
            </a:r>
            <a:r>
              <a:rPr lang="fr-FR" sz="2400" b="1" dirty="0" smtClean="0">
                <a:solidFill>
                  <a:srgbClr val="FF0000"/>
                </a:solidFill>
              </a:rPr>
              <a:t> Tag </a:t>
            </a:r>
            <a:r>
              <a:rPr lang="fr-FR" sz="2400" dirty="0" smtClean="0">
                <a:solidFill>
                  <a:srgbClr val="FF0000"/>
                </a:solidFill>
              </a:rPr>
              <a:t>!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/>
          </a:p>
          <a:p>
            <a:r>
              <a:rPr lang="fr-FR" sz="2400" b="1" dirty="0" smtClean="0">
                <a:solidFill>
                  <a:srgbClr val="0070C0"/>
                </a:solidFill>
              </a:rPr>
              <a:t>Au revoir </a:t>
            </a:r>
            <a:r>
              <a:rPr lang="fr-FR" sz="2400" dirty="0" smtClean="0"/>
              <a:t>: </a:t>
            </a:r>
            <a:r>
              <a:rPr lang="fr-FR" sz="2400" b="1" dirty="0" err="1" smtClean="0">
                <a:solidFill>
                  <a:srgbClr val="FF0000"/>
                </a:solidFill>
              </a:rPr>
              <a:t>Tschüss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/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Auf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W</a:t>
            </a:r>
            <a:r>
              <a:rPr lang="fr-FR" sz="2400" b="1" dirty="0" err="1" smtClean="0">
                <a:solidFill>
                  <a:srgbClr val="FF0000"/>
                </a:solidFill>
              </a:rPr>
              <a:t>iedersehen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!</a:t>
            </a:r>
          </a:p>
          <a:p>
            <a:pPr>
              <a:buNone/>
            </a:pPr>
            <a:endParaRPr lang="fr-FR" sz="2400" dirty="0">
              <a:solidFill>
                <a:srgbClr val="FF0000"/>
              </a:solidFill>
            </a:endParaRPr>
          </a:p>
          <a:p>
            <a:pPr>
              <a:buNone/>
            </a:pPr>
            <a:endParaRPr lang="fr-FR" sz="2400" dirty="0"/>
          </a:p>
          <a:p>
            <a:r>
              <a:rPr lang="fr-FR" sz="2400" b="1" dirty="0" smtClean="0">
                <a:solidFill>
                  <a:srgbClr val="0070C0"/>
                </a:solidFill>
              </a:rPr>
              <a:t>Merci</a:t>
            </a:r>
            <a:r>
              <a:rPr lang="fr-FR" sz="2400" dirty="0" smtClean="0"/>
              <a:t> : </a:t>
            </a:r>
            <a:r>
              <a:rPr lang="fr-FR" sz="2400" b="1" dirty="0" err="1" smtClean="0">
                <a:solidFill>
                  <a:srgbClr val="FF0000"/>
                </a:solidFill>
              </a:rPr>
              <a:t>Danke</a:t>
            </a:r>
            <a:r>
              <a:rPr lang="fr-FR" sz="2400" dirty="0" smtClean="0">
                <a:solidFill>
                  <a:srgbClr val="FF0000"/>
                </a:solidFill>
              </a:rPr>
              <a:t> !</a:t>
            </a:r>
          </a:p>
          <a:p>
            <a:pPr>
              <a:buNone/>
            </a:pPr>
            <a:endParaRPr lang="fr-FR" sz="2400" dirty="0" smtClean="0">
              <a:solidFill>
                <a:srgbClr val="FF0000"/>
              </a:solidFill>
            </a:endParaRPr>
          </a:p>
          <a:p>
            <a:endParaRPr lang="fr-FR" sz="2400" dirty="0"/>
          </a:p>
          <a:p>
            <a:r>
              <a:rPr lang="fr-FR" sz="2400" b="1" dirty="0" smtClean="0">
                <a:solidFill>
                  <a:srgbClr val="0070C0"/>
                </a:solidFill>
              </a:rPr>
              <a:t>Je viens de France </a:t>
            </a:r>
            <a:r>
              <a:rPr lang="fr-FR" sz="2400" dirty="0" smtClean="0"/>
              <a:t>: </a:t>
            </a:r>
            <a:r>
              <a:rPr lang="fr-FR" sz="2400" b="1" dirty="0" err="1" smtClean="0">
                <a:solidFill>
                  <a:srgbClr val="FF0000"/>
                </a:solidFill>
              </a:rPr>
              <a:t>Ich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komme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aus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Frankreich</a:t>
            </a:r>
            <a:r>
              <a:rPr lang="fr-FR" sz="2400" dirty="0" smtClean="0">
                <a:solidFill>
                  <a:srgbClr val="FF0000"/>
                </a:solidFill>
              </a:rPr>
              <a:t> !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8198" name="Picture 6" descr="http://www.neumeyer-abzeichen.de/Artikel/Flaggenpins/Bild-gross/Deutschland-Frankre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36912"/>
            <a:ext cx="3048858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§"/>
            </a:pP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So </a:t>
            </a:r>
            <a:r>
              <a:rPr lang="fr-FR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denken</a:t>
            </a: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die </a:t>
            </a:r>
            <a:r>
              <a:rPr lang="fr-FR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Franzosen</a:t>
            </a: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über</a:t>
            </a: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die </a:t>
            </a:r>
            <a:r>
              <a:rPr lang="fr-FR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Deutschen</a:t>
            </a:r>
            <a:r>
              <a:rPr lang="fr-FR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…</a:t>
            </a:r>
            <a:endParaRPr lang="fr-FR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Lourdeur 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Sans humour ni fantaisie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Brutalité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Royaume des saucisses et de la bière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b="1" dirty="0" smtClean="0">
                <a:solidFill>
                  <a:srgbClr val="00B050"/>
                </a:solidFill>
              </a:rPr>
              <a:t>Pays des virtuoses, peuple des penseurs</a:t>
            </a:r>
          </a:p>
          <a:p>
            <a:r>
              <a:rPr lang="fr-FR" sz="2400" b="1" dirty="0" smtClean="0">
                <a:solidFill>
                  <a:srgbClr val="00B050"/>
                </a:solidFill>
              </a:rPr>
              <a:t>Goût du travail</a:t>
            </a:r>
          </a:p>
          <a:p>
            <a:r>
              <a:rPr lang="fr-FR" sz="2400" b="1" dirty="0" smtClean="0">
                <a:solidFill>
                  <a:srgbClr val="00B050"/>
                </a:solidFill>
              </a:rPr>
              <a:t>Sens de la discipline et goût de l’ordre</a:t>
            </a:r>
          </a:p>
          <a:p>
            <a:r>
              <a:rPr lang="fr-FR" sz="2400" b="1" dirty="0" smtClean="0">
                <a:solidFill>
                  <a:srgbClr val="00B050"/>
                </a:solidFill>
              </a:rPr>
              <a:t>Ecolos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</p:txBody>
      </p:sp>
      <p:pic>
        <p:nvPicPr>
          <p:cNvPr id="2050" name="Picture 2" descr="http://copcopdsp.files.wordpress.com/2011/11/6a01348012aca8970c0133ecf23fde970b-800w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870000"/>
            <a:ext cx="2407433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content.assurland.com/Images2/BlogImages/assurance-vie_2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0"/>
            <a:ext cx="3119999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3077" name="Picture 5" descr="C:\Users\Mme Béthoux\Favorites\Downloads\Sans titre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9426" y="1782000"/>
            <a:ext cx="2624574" cy="507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9" name="Picture 7" descr="http://www.bscholl.de/uploads/2008/06/flagge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149080"/>
            <a:ext cx="3209873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3081" name="Picture 9" descr="http://www.abendblatt.de/multimedia/archive/00540/Podolski_Lukas_1_HA_54005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0"/>
            <a:ext cx="5125864" cy="342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7" name="Picture 3" descr="C:\Users\Mme Béthoux\Favorites\Downloads\HEI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30000"/>
            <a:ext cx="3284957" cy="442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309</Words>
  <Application>Microsoft Office PowerPoint</Application>
  <PresentationFormat>Bildschirmpräsentation (4:3)</PresentationFormat>
  <Paragraphs>104</Paragraphs>
  <Slides>12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   Willkommen in Deutschland !</vt:lpstr>
      <vt:lpstr> Gemeinsame Aspekte …</vt:lpstr>
      <vt:lpstr> Das Schulsystem …</vt:lpstr>
      <vt:lpstr> Das Essen …</vt:lpstr>
      <vt:lpstr> Die wichtigsten Feste …</vt:lpstr>
      <vt:lpstr> Die Sprache …</vt:lpstr>
      <vt:lpstr> Wie sagst Du … auf Deutsch ?!</vt:lpstr>
      <vt:lpstr> So denken die Franzosen über die Deutschen …</vt:lpstr>
      <vt:lpstr>Folie 9</vt:lpstr>
      <vt:lpstr>Folie 10</vt:lpstr>
      <vt:lpstr>Die Deutsche Wirtschaft …</vt:lpstr>
      <vt:lpstr> Arbeitsatmosphäre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in  DEUTSCHLAND</dc:title>
  <dc:creator>Mme Béthoux</dc:creator>
  <cp:lastModifiedBy>Mme Béthoux</cp:lastModifiedBy>
  <cp:revision>76</cp:revision>
  <dcterms:created xsi:type="dcterms:W3CDTF">2012-03-17T14:12:12Z</dcterms:created>
  <dcterms:modified xsi:type="dcterms:W3CDTF">2012-03-27T21:03:05Z</dcterms:modified>
</cp:coreProperties>
</file>