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72" r:id="rId7"/>
    <p:sldId id="263" r:id="rId8"/>
    <p:sldId id="262" r:id="rId9"/>
    <p:sldId id="260" r:id="rId10"/>
    <p:sldId id="266" r:id="rId11"/>
    <p:sldId id="264" r:id="rId12"/>
    <p:sldId id="268" r:id="rId13"/>
    <p:sldId id="267" r:id="rId14"/>
    <p:sldId id="270" r:id="rId15"/>
    <p:sldId id="273" r:id="rId16"/>
    <p:sldId id="269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68D2029-8A4C-4BD3-B92B-64F8B8CD7696}">
          <p14:sldIdLst>
            <p14:sldId id="256"/>
            <p14:sldId id="257"/>
            <p14:sldId id="265"/>
            <p14:sldId id="258"/>
            <p14:sldId id="259"/>
            <p14:sldId id="272"/>
            <p14:sldId id="263"/>
            <p14:sldId id="262"/>
            <p14:sldId id="260"/>
            <p14:sldId id="266"/>
            <p14:sldId id="264"/>
            <p14:sldId id="268"/>
            <p14:sldId id="267"/>
            <p14:sldId id="270"/>
            <p14:sldId id="273"/>
            <p14:sldId id="269"/>
            <p14:sldId id="261"/>
          </p14:sldIdLst>
        </p14:section>
        <p14:section name="Section sans titre" id="{E3A065FB-E113-49A5-95FF-8DC981DA11A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abc.es/local-canarias/20130913/abci-diez-fiestas-populares-canarias-201309131749_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Marruecos" TargetMode="External"/><Relationship Id="rId13" Type="http://schemas.openxmlformats.org/officeDocument/2006/relationships/hyperlink" Target="https://es.wikipedia.org/wiki/Rep%C3%BAblica_Popular_China" TargetMode="External"/><Relationship Id="rId3" Type="http://schemas.openxmlformats.org/officeDocument/2006/relationships/hyperlink" Target="https://es.wikipedia.org/wiki/Espa%C3%B1a" TargetMode="External"/><Relationship Id="rId7" Type="http://schemas.openxmlformats.org/officeDocument/2006/relationships/hyperlink" Target="https://es.wikipedia.org/wiki/Colombia" TargetMode="External"/><Relationship Id="rId12" Type="http://schemas.openxmlformats.org/officeDocument/2006/relationships/hyperlink" Target="https://es.wikipedia.org/wiki/Francia" TargetMode="External"/><Relationship Id="rId2" Type="http://schemas.openxmlformats.org/officeDocument/2006/relationships/hyperlink" Target="https://es.wikipedia.org/wiki/Canarias#cite_note-97" TargetMode="External"/><Relationship Id="rId16" Type="http://schemas.openxmlformats.org/officeDocument/2006/relationships/hyperlink" Target="https://es.wikipedia.org/wiki/Urugua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Italia" TargetMode="External"/><Relationship Id="rId11" Type="http://schemas.openxmlformats.org/officeDocument/2006/relationships/hyperlink" Target="https://es.wikipedia.org/wiki/Argentina" TargetMode="External"/><Relationship Id="rId5" Type="http://schemas.openxmlformats.org/officeDocument/2006/relationships/hyperlink" Target="https://es.wikipedia.org/wiki/Reino_Unido" TargetMode="External"/><Relationship Id="rId15" Type="http://schemas.openxmlformats.org/officeDocument/2006/relationships/hyperlink" Target="https://es.wikipedia.org/wiki/Portugal" TargetMode="External"/><Relationship Id="rId10" Type="http://schemas.openxmlformats.org/officeDocument/2006/relationships/hyperlink" Target="https://es.wikipedia.org/wiki/Venezuela" TargetMode="External"/><Relationship Id="rId4" Type="http://schemas.openxmlformats.org/officeDocument/2006/relationships/hyperlink" Target="https://es.wikipedia.org/wiki/Alemania" TargetMode="External"/><Relationship Id="rId9" Type="http://schemas.openxmlformats.org/officeDocument/2006/relationships/hyperlink" Target="https://es.wikipedia.org/wiki/Cuba" TargetMode="External"/><Relationship Id="rId14" Type="http://schemas.openxmlformats.org/officeDocument/2006/relationships/hyperlink" Target="https://es.wikipedia.org/wiki/Rumani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Industria" TargetMode="External"/><Relationship Id="rId7" Type="http://schemas.openxmlformats.org/officeDocument/2006/relationships/image" Target="../media/image57.JPG"/><Relationship Id="rId2" Type="http://schemas.openxmlformats.org/officeDocument/2006/relationships/hyperlink" Target="https://es.wikipedia.org/wiki/Sociedad_An%C3%B3ni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Santa_Perp%C3%A8tua_de_Mogoda" TargetMode="External"/><Relationship Id="rId5" Type="http://schemas.openxmlformats.org/officeDocument/2006/relationships/hyperlink" Target="https://es.wikipedia.org/wiki/Las_Palmas_de_Gran_Canaria" TargetMode="External"/><Relationship Id="rId4" Type="http://schemas.openxmlformats.org/officeDocument/2006/relationships/hyperlink" Target="https://es.wikipedia.org/wiki/1999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canaria.com/patronato_turismo/Patrimonio-Monumental.9670.0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Pico_de_Malpaso" TargetMode="External"/><Relationship Id="rId13" Type="http://schemas.openxmlformats.org/officeDocument/2006/relationships/hyperlink" Target="https://es.wikipedia.org/wiki/Fuerteventura" TargetMode="External"/><Relationship Id="rId18" Type="http://schemas.openxmlformats.org/officeDocument/2006/relationships/hyperlink" Target="https://es.wikipedia.org/wiki/Monta%C3%B1a_Clara" TargetMode="External"/><Relationship Id="rId3" Type="http://schemas.openxmlformats.org/officeDocument/2006/relationships/hyperlink" Target="https://es.wikipedia.org/wiki/Tenerife" TargetMode="External"/><Relationship Id="rId7" Type="http://schemas.openxmlformats.org/officeDocument/2006/relationships/hyperlink" Target="https://es.wikipedia.org/wiki/Gran_Canaria" TargetMode="External"/><Relationship Id="rId12" Type="http://schemas.openxmlformats.org/officeDocument/2006/relationships/hyperlink" Target="https://es.wikipedia.org/wiki/Pico_de_la_Zarza" TargetMode="External"/><Relationship Id="rId17" Type="http://schemas.openxmlformats.org/officeDocument/2006/relationships/hyperlink" Target="https://es.wikipedia.org/wiki/La_Graciosa" TargetMode="External"/><Relationship Id="rId2" Type="http://schemas.openxmlformats.org/officeDocument/2006/relationships/hyperlink" Target="https://es.wikipedia.org/wiki/Teide" TargetMode="External"/><Relationship Id="rId16" Type="http://schemas.openxmlformats.org/officeDocument/2006/relationships/hyperlink" Target="https://es.wikipedia.org/wiki/Alegranza" TargetMode="Externa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Pico_de_las_Nieves" TargetMode="External"/><Relationship Id="rId11" Type="http://schemas.openxmlformats.org/officeDocument/2006/relationships/hyperlink" Target="https://es.wikipedia.org/wiki/La_Gomera" TargetMode="External"/><Relationship Id="rId5" Type="http://schemas.openxmlformats.org/officeDocument/2006/relationships/hyperlink" Target="https://es.wikipedia.org/wiki/La_Palma" TargetMode="External"/><Relationship Id="rId15" Type="http://schemas.openxmlformats.org/officeDocument/2006/relationships/hyperlink" Target="https://es.wikipedia.org/wiki/Lanzarote" TargetMode="External"/><Relationship Id="rId10" Type="http://schemas.openxmlformats.org/officeDocument/2006/relationships/hyperlink" Target="https://es.wikipedia.org/wiki/Parque_nacional_de_Garajonay" TargetMode="External"/><Relationship Id="rId19" Type="http://schemas.openxmlformats.org/officeDocument/2006/relationships/hyperlink" Target="https://es.wikipedia.org/wiki/Islote_de_Lobos_(Canarias)" TargetMode="External"/><Relationship Id="rId4" Type="http://schemas.openxmlformats.org/officeDocument/2006/relationships/hyperlink" Target="https://es.wikipedia.org/wiki/Roque_de_los_Muchachos" TargetMode="External"/><Relationship Id="rId9" Type="http://schemas.openxmlformats.org/officeDocument/2006/relationships/hyperlink" Target="https://es.wikipedia.org/wiki/El_Hierro" TargetMode="External"/><Relationship Id="rId14" Type="http://schemas.openxmlformats.org/officeDocument/2006/relationships/hyperlink" Target="https://es.wikipedia.org/wiki/Pe%C3%B1as_del_Chach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LAS ISLAS CANARIAS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4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3" y="1795300"/>
            <a:ext cx="3317875" cy="331787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90" y="634481"/>
            <a:ext cx="2985796" cy="44786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3" y="634481"/>
            <a:ext cx="4465039" cy="2969251"/>
          </a:xfrm>
          <a:prstGeom prst="rect">
            <a:avLst/>
          </a:prstGeom>
        </p:spPr>
      </p:pic>
      <p:pic>
        <p:nvPicPr>
          <p:cNvPr id="3074" name="Picture 2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53" y="3567114"/>
            <a:ext cx="1742331" cy="24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46" y="3578948"/>
            <a:ext cx="1901875" cy="24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1722" y="835938"/>
            <a:ext cx="179933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Corazones</a:t>
            </a:r>
            <a:r>
              <a:rPr kumimoji="0" lang="fr-FR" alt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Tejina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Diez fiestas populares que no debes perderte en Canaria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1" y="1230045"/>
            <a:ext cx="3658247" cy="20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806368" y="662197"/>
            <a:ext cx="2571538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Baile de </a:t>
            </a: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magos</a:t>
            </a:r>
            <a:r>
              <a:rPr kumimoji="0" lang="fr-FR" alt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Santa Cruz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fr-FR" altLang="fr-FR" sz="2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Diez fiestas populares que no debes perderte en Canarias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36" y="982132"/>
            <a:ext cx="4445541" cy="249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94918" y="3436549"/>
            <a:ext cx="353318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Danza</a:t>
            </a:r>
            <a:r>
              <a:rPr kumimoji="0" lang="fr-FR" alt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</a:t>
            </a:r>
            <a:r>
              <a:rPr kumimoji="0" lang="fr-FR" alt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Diablo</a:t>
            </a:r>
            <a:endParaRPr kumimoji="0" lang="fr-FR" altLang="fr-FR" sz="2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Diez fiestas populares que no debes perderte en Canarias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36" y="3879096"/>
            <a:ext cx="4068516" cy="22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30089" y="835938"/>
            <a:ext cx="21273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FIESTAS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1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CARNAVAL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70" y="2177855"/>
            <a:ext cx="5902517" cy="331787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8" y="877078"/>
            <a:ext cx="3781927" cy="51131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37" y="877078"/>
            <a:ext cx="3822935" cy="51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MUSEOS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38" y="2455638"/>
            <a:ext cx="5013677" cy="33178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14" y="2455638"/>
            <a:ext cx="5005046" cy="33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086471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65478"/>
              </p:ext>
            </p:extLst>
          </p:nvPr>
        </p:nvGraphicFramePr>
        <p:xfrm>
          <a:off x="3048000" y="1560543"/>
          <a:ext cx="5691672" cy="4414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54"/>
                <a:gridCol w="4401259"/>
                <a:gridCol w="395620"/>
                <a:gridCol w="620197"/>
                <a:gridCol w="63121"/>
                <a:gridCol w="63121"/>
              </a:tblGrid>
              <a:tr h="3875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 dirty="0" err="1">
                          <a:effectLst/>
                        </a:rPr>
                        <a:t>Nacionalidades</a:t>
                      </a:r>
                      <a:r>
                        <a:rPr lang="fr-FR" sz="400" dirty="0">
                          <a:effectLst/>
                        </a:rPr>
                        <a:t> (2010)</a:t>
                      </a:r>
                      <a:r>
                        <a:rPr lang="fr-FR" sz="400" u="sng" baseline="30000" dirty="0">
                          <a:effectLst/>
                          <a:hlinkClick r:id="rId2"/>
                        </a:rPr>
                        <a:t>97</a:t>
                      </a:r>
                      <a:endParaRPr lang="fr-FR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48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Posición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Nacionalidad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Población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ctr"/>
                </a:tc>
              </a:tr>
              <a:tr h="348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>
                          <a:effectLst/>
                          <a:hlinkClick r:id="rId3" tooltip="España"/>
                        </a:rPr>
                        <a:t>España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1.993.748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2.ª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 err="1">
                          <a:effectLst/>
                          <a:hlinkClick r:id="rId4" tooltip="Alemania"/>
                        </a:rPr>
                        <a:t>Alemania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43.693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3.ª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 err="1">
                          <a:effectLst/>
                          <a:hlinkClick r:id="rId5" tooltip="Reino Unido"/>
                        </a:rPr>
                        <a:t>Reino</a:t>
                      </a:r>
                      <a:r>
                        <a:rPr lang="fr-FR" sz="1200" u="sng" dirty="0">
                          <a:effectLst/>
                          <a:hlinkClick r:id="rId5" tooltip="Reino Unido"/>
                        </a:rPr>
                        <a:t> </a:t>
                      </a:r>
                      <a:r>
                        <a:rPr lang="fr-FR" sz="1200" u="sng" dirty="0" err="1">
                          <a:effectLst/>
                          <a:hlinkClick r:id="rId5" tooltip="Reino Unido"/>
                        </a:rPr>
                        <a:t>Unido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42.513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4.ª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 err="1">
                          <a:effectLst/>
                          <a:hlinkClick r:id="rId6" tooltip="Italia"/>
                        </a:rPr>
                        <a:t>Italia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28.434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5.ª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 err="1">
                          <a:effectLst/>
                          <a:hlinkClick r:id="rId7" tooltip="Colombia"/>
                        </a:rPr>
                        <a:t>Colombia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25.347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6.ª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 err="1">
                          <a:effectLst/>
                          <a:hlinkClick r:id="rId8" tooltip="Marruecos"/>
                        </a:rPr>
                        <a:t>Marruecos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18.215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7.ª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>
                          <a:effectLst/>
                          <a:hlinkClick r:id="rId9" tooltip="Cuba"/>
                        </a:rPr>
                        <a:t>Cuba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11.714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8.ª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>
                          <a:effectLst/>
                          <a:hlinkClick r:id="rId10" tooltip="Venezuela"/>
                        </a:rPr>
                        <a:t>Venezuela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11.072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9.ª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>
                          <a:effectLst/>
                          <a:hlinkClick r:id="rId11" tooltip="Argentina"/>
                        </a:rPr>
                        <a:t>Argentina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8.797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10.ª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r>
                        <a:rPr lang="fr-FR" sz="1200" u="sng">
                          <a:effectLst/>
                          <a:hlinkClick r:id="rId12" tooltip="Francia"/>
                        </a:rPr>
                        <a:t>Francia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8.089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11.ª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r>
                        <a:rPr lang="fr-FR" sz="1200" u="sng">
                          <a:effectLst/>
                          <a:hlinkClick r:id="rId13" tooltip="República Popular China"/>
                        </a:rPr>
                        <a:t>China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7.517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12.ª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r>
                        <a:rPr lang="fr-FR" sz="1200" u="sng">
                          <a:effectLst/>
                          <a:hlinkClick r:id="rId14" tooltip="Rumania"/>
                        </a:rPr>
                        <a:t>Rumania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6.886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13.ª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r>
                        <a:rPr lang="fr-FR" sz="1200" u="sng">
                          <a:effectLst/>
                          <a:hlinkClick r:id="rId15" tooltip="Portugal"/>
                        </a:rPr>
                        <a:t>Portugal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6.635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</a:tr>
              <a:tr h="232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400">
                          <a:effectLst/>
                        </a:rPr>
                        <a:t>13.ª</a:t>
                      </a:r>
                      <a:endParaRPr lang="fr-FR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u="sng" dirty="0">
                          <a:effectLst/>
                          <a:hlinkClick r:id="rId16" tooltip="Uruguay"/>
                        </a:rPr>
                        <a:t>Uruguay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5.504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881535" y="718457"/>
            <a:ext cx="307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DEMOGRAFIA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107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EDUCACION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9" y="3154111"/>
            <a:ext cx="5965142" cy="308328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83" y="3153180"/>
            <a:ext cx="4627475" cy="30842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00" y="2285999"/>
            <a:ext cx="5116908" cy="20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658018"/>
              </p:ext>
            </p:extLst>
          </p:nvPr>
        </p:nvGraphicFramePr>
        <p:xfrm>
          <a:off x="6533826" y="1064819"/>
          <a:ext cx="2669982" cy="4803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991"/>
                <a:gridCol w="1334991"/>
              </a:tblGrid>
              <a:tr h="220538">
                <a:tc gridSpan="2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Grupo </a:t>
                      </a:r>
                      <a:r>
                        <a:rPr lang="fr-FR" sz="1200" dirty="0" err="1">
                          <a:effectLst/>
                        </a:rPr>
                        <a:t>Kalise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Menorquina</a:t>
                      </a:r>
                      <a:r>
                        <a:rPr lang="fr-FR" sz="1200" dirty="0">
                          <a:effectLst/>
                        </a:rPr>
                        <a:t>, S.A.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0538">
                <a:tc gridSpan="2"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¡</a:t>
                      </a:r>
                      <a:r>
                        <a:rPr lang="fr-FR" sz="1200" dirty="0" err="1">
                          <a:effectLst/>
                        </a:rPr>
                        <a:t>Kalise</a:t>
                      </a:r>
                      <a:r>
                        <a:rPr lang="fr-FR" sz="1200" dirty="0">
                          <a:effectLst/>
                        </a:rPr>
                        <a:t> para </a:t>
                      </a:r>
                      <a:r>
                        <a:rPr lang="fr-FR" sz="1200" dirty="0" err="1">
                          <a:effectLst/>
                        </a:rPr>
                        <a:t>todos</a:t>
                      </a:r>
                      <a:r>
                        <a:rPr lang="fr-FR" sz="1200" dirty="0">
                          <a:effectLst/>
                        </a:rPr>
                        <a:t>!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0538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Tipo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u="sng">
                          <a:effectLst/>
                          <a:hlinkClick r:id="rId2" tooltip="Sociedad Anónima"/>
                        </a:rPr>
                        <a:t>Sociedad Anónima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55379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u="sng" dirty="0" err="1">
                          <a:effectLst/>
                          <a:hlinkClick r:id="rId3" tooltip="Industria"/>
                        </a:rPr>
                        <a:t>Industria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Helados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pastelería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congelada</a:t>
                      </a:r>
                      <a:r>
                        <a:rPr lang="fr-FR" sz="1200" dirty="0">
                          <a:effectLst/>
                        </a:rPr>
                        <a:t> y </a:t>
                      </a:r>
                      <a:r>
                        <a:rPr lang="fr-FR" sz="1200" dirty="0" err="1">
                          <a:effectLst/>
                        </a:rPr>
                        <a:t>productos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lácteos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220538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Fundación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u="sng" dirty="0">
                          <a:effectLst/>
                          <a:hlinkClick r:id="rId4" tooltip="1999"/>
                        </a:rPr>
                        <a:t>1999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387167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Sede central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u="sng" dirty="0">
                          <a:effectLst/>
                          <a:hlinkClick r:id="rId5" tooltip="Las Palmas de Gran Canaria"/>
                        </a:rPr>
                        <a:t>Las Palmas de </a:t>
                      </a:r>
                      <a:r>
                        <a:rPr lang="fr-FR" sz="1200" u="sng" dirty="0" err="1">
                          <a:effectLst/>
                          <a:hlinkClick r:id="rId5" tooltip="Las Palmas de Gran Canaria"/>
                        </a:rPr>
                        <a:t>Gran</a:t>
                      </a:r>
                      <a:r>
                        <a:rPr lang="fr-FR" sz="1200" u="sng" dirty="0">
                          <a:effectLst/>
                          <a:hlinkClick r:id="rId5" tooltip="Las Palmas de Gran Canaria"/>
                        </a:rPr>
                        <a:t> </a:t>
                      </a:r>
                      <a:r>
                        <a:rPr lang="fr-FR" sz="1200" u="sng" dirty="0" err="1">
                          <a:effectLst/>
                          <a:hlinkClick r:id="rId5" tooltip="Las Palmas de Gran Canaria"/>
                        </a:rPr>
                        <a:t>Canaria</a:t>
                      </a:r>
                      <a:r>
                        <a:rPr lang="fr-FR" sz="1200" dirty="0">
                          <a:effectLst/>
                        </a:rPr>
                        <a:t> y </a:t>
                      </a:r>
                      <a:r>
                        <a:rPr lang="fr-FR" sz="1200" u="sng" dirty="0">
                          <a:effectLst/>
                          <a:hlinkClick r:id="rId6" tooltip="Santa Perpètua de Mogoda"/>
                        </a:rPr>
                        <a:t>Santa </a:t>
                      </a:r>
                      <a:r>
                        <a:rPr lang="fr-FR" sz="1200" u="sng" dirty="0" err="1">
                          <a:effectLst/>
                          <a:hlinkClick r:id="rId6" tooltip="Santa Perpètua de Mogoda"/>
                        </a:rPr>
                        <a:t>Perpètua</a:t>
                      </a:r>
                      <a:r>
                        <a:rPr lang="fr-FR" sz="1200" u="sng" dirty="0">
                          <a:effectLst/>
                          <a:hlinkClick r:id="rId6" tooltip="Santa Perpètua de Mogoda"/>
                        </a:rPr>
                        <a:t> de </a:t>
                      </a:r>
                      <a:r>
                        <a:rPr lang="fr-FR" sz="1200" u="sng" dirty="0" err="1">
                          <a:effectLst/>
                          <a:hlinkClick r:id="rId6" tooltip="Santa Perpètua de Mogoda"/>
                        </a:rPr>
                        <a:t>Mogoda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88705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Productos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Fabricación</a:t>
                      </a:r>
                      <a:r>
                        <a:rPr lang="fr-FR" sz="1200" dirty="0">
                          <a:effectLst/>
                        </a:rPr>
                        <a:t> de </a:t>
                      </a:r>
                      <a:r>
                        <a:rPr lang="fr-FR" sz="1200" dirty="0" err="1">
                          <a:effectLst/>
                        </a:rPr>
                        <a:t>helados</a:t>
                      </a:r>
                      <a:r>
                        <a:rPr lang="fr-FR" sz="1200" dirty="0">
                          <a:effectLst/>
                        </a:rPr>
                        <a:t> y </a:t>
                      </a:r>
                      <a:r>
                        <a:rPr lang="fr-FR" sz="1200" dirty="0" err="1">
                          <a:effectLst/>
                        </a:rPr>
                        <a:t>toda</a:t>
                      </a:r>
                      <a:r>
                        <a:rPr lang="fr-FR" sz="1200" dirty="0">
                          <a:effectLst/>
                        </a:rPr>
                        <a:t> clase de </a:t>
                      </a:r>
                      <a:r>
                        <a:rPr lang="fr-FR" sz="1200" dirty="0" err="1">
                          <a:effectLst/>
                        </a:rPr>
                        <a:t>productos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alimenticios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congelados</a:t>
                      </a:r>
                      <a:r>
                        <a:rPr lang="fr-FR" sz="1200" dirty="0">
                          <a:effectLst/>
                        </a:rPr>
                        <a:t> y </a:t>
                      </a:r>
                      <a:r>
                        <a:rPr lang="fr-FR" sz="1200" dirty="0" err="1">
                          <a:effectLst/>
                        </a:rPr>
                        <a:t>refrigerados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yogures</a:t>
                      </a:r>
                      <a:r>
                        <a:rPr lang="fr-FR" sz="1200" dirty="0">
                          <a:effectLst/>
                        </a:rPr>
                        <a:t> y </a:t>
                      </a:r>
                      <a:r>
                        <a:rPr lang="fr-FR" sz="1200" dirty="0" err="1">
                          <a:effectLst/>
                        </a:rPr>
                        <a:t>postres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387167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Marcas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 err="1">
                          <a:effectLst/>
                        </a:rPr>
                        <a:t>Kalise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Menorquina</a:t>
                      </a:r>
                      <a:r>
                        <a:rPr lang="fr-FR" sz="1200" dirty="0">
                          <a:effectLst/>
                        </a:rPr>
                        <a:t>, Sandra, </a:t>
                      </a:r>
                      <a:r>
                        <a:rPr lang="fr-FR" sz="1200" dirty="0" err="1">
                          <a:effectLst/>
                        </a:rPr>
                        <a:t>Frigécrème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  <a:tr h="220538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Empleados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1.000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955" marR="26955" marT="26955" marB="26955" anchor="ctr"/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27" y="1064819"/>
            <a:ext cx="3511920" cy="33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www.grancanaria.com/patronato_turismo/Patrimonio-Monumental.9670.0.html</a:t>
            </a:r>
            <a:endParaRPr lang="fr-FR" dirty="0" smtClean="0"/>
          </a:p>
          <a:p>
            <a:r>
              <a:rPr lang="fr-FR" dirty="0"/>
              <a:t>http://www.abc.es/local-canarias/20130913/abci-diez-fiestas-populares-canarias-201309131749_1.html</a:t>
            </a:r>
          </a:p>
        </p:txBody>
      </p:sp>
    </p:spTree>
    <p:extLst>
      <p:ext uri="{BB962C8B-B14F-4D97-AF65-F5344CB8AC3E}">
        <p14:creationId xmlns:p14="http://schemas.microsoft.com/office/powerpoint/2010/main" val="4770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54" y="2285999"/>
            <a:ext cx="9263092" cy="372929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74" y="4857621"/>
            <a:ext cx="757140" cy="5047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52" y="3589866"/>
            <a:ext cx="710487" cy="4736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5" y="5215294"/>
            <a:ext cx="850446" cy="5669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80" y="4150647"/>
            <a:ext cx="859777" cy="573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220685" y="2881986"/>
            <a:ext cx="925091" cy="6167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61" y="2468200"/>
            <a:ext cx="793685" cy="5291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91" y="3190350"/>
            <a:ext cx="1027728" cy="6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019820"/>
              </p:ext>
            </p:extLst>
          </p:nvPr>
        </p:nvGraphicFramePr>
        <p:xfrm>
          <a:off x="8052319" y="686034"/>
          <a:ext cx="3490282" cy="5352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8040"/>
                <a:gridCol w="1082242"/>
              </a:tblGrid>
              <a:tr h="207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400" dirty="0">
                          <a:effectLst/>
                        </a:rPr>
                        <a:t>Pico</a:t>
                      </a:r>
                      <a:endParaRPr lang="fr-FR" sz="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400">
                          <a:effectLst/>
                        </a:rPr>
                        <a:t>Altitud e isla</a:t>
                      </a:r>
                      <a:endParaRPr lang="fr-FR" sz="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0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 dirty="0" err="1">
                          <a:effectLst/>
                          <a:hlinkClick r:id="rId2" tooltip="Teide"/>
                        </a:rPr>
                        <a:t>Teide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3.718 </a:t>
                      </a:r>
                      <a:r>
                        <a:rPr lang="fr-FR" sz="1400" dirty="0" err="1">
                          <a:effectLst/>
                        </a:rPr>
                        <a:t>metros</a:t>
                      </a:r>
                      <a:r>
                        <a:rPr lang="fr-FR" sz="1400" dirty="0">
                          <a:effectLst/>
                        </a:rPr>
                        <a:t> (</a:t>
                      </a:r>
                      <a:r>
                        <a:rPr lang="fr-FR" sz="1400" u="sng" dirty="0">
                          <a:effectLst/>
                          <a:hlinkClick r:id="rId3" tooltip="Tenerife"/>
                        </a:rPr>
                        <a:t>Tenerife</a:t>
                      </a:r>
                      <a:r>
                        <a:rPr lang="fr-FR" sz="1400" dirty="0">
                          <a:effectLst/>
                        </a:rPr>
                        <a:t>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0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4" tooltip="Roque de los Muchachos"/>
                        </a:rPr>
                        <a:t>Roque de los Muchachos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2.426 </a:t>
                      </a:r>
                      <a:r>
                        <a:rPr lang="fr-FR" sz="1400" dirty="0" err="1">
                          <a:effectLst/>
                        </a:rPr>
                        <a:t>metros</a:t>
                      </a:r>
                      <a:r>
                        <a:rPr lang="fr-FR" sz="1400" dirty="0">
                          <a:effectLst/>
                        </a:rPr>
                        <a:t> (</a:t>
                      </a:r>
                      <a:r>
                        <a:rPr lang="fr-FR" sz="1400" u="sng" dirty="0">
                          <a:effectLst/>
                          <a:hlinkClick r:id="rId5" tooltip="La Palma"/>
                        </a:rPr>
                        <a:t>La Palma</a:t>
                      </a:r>
                      <a:r>
                        <a:rPr lang="fr-FR" sz="1400" dirty="0">
                          <a:effectLst/>
                        </a:rPr>
                        <a:t>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85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6" tooltip="Pico de las Nieves"/>
                        </a:rPr>
                        <a:t>Pico de las Nieves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1.949 metros (</a:t>
                      </a:r>
                      <a:r>
                        <a:rPr lang="fr-FR" sz="1400" u="sng">
                          <a:effectLst/>
                          <a:hlinkClick r:id="rId7" tooltip="Gran Canaria"/>
                        </a:rPr>
                        <a:t>Gran Canaria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0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8" tooltip="Pico de Malpaso"/>
                        </a:rPr>
                        <a:t>Pico de Malpaso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1.500 metros (</a:t>
                      </a:r>
                      <a:r>
                        <a:rPr lang="fr-FR" sz="1400" u="sng">
                          <a:effectLst/>
                          <a:hlinkClick r:id="rId9" tooltip="El Hierro"/>
                        </a:rPr>
                        <a:t>El Hierro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0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10" tooltip="Parque nacional de Garajonay"/>
                        </a:rPr>
                        <a:t>Garajonay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1.487 metros (</a:t>
                      </a:r>
                      <a:r>
                        <a:rPr lang="fr-FR" sz="1400" u="sng">
                          <a:effectLst/>
                          <a:hlinkClick r:id="rId11" tooltip="La Gomera"/>
                        </a:rPr>
                        <a:t>La Gomera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85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12" tooltip="Pico de la Zarza"/>
                        </a:rPr>
                        <a:t>Pico de la Zarza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812 metros (</a:t>
                      </a:r>
                      <a:r>
                        <a:rPr lang="fr-FR" sz="1400" u="sng">
                          <a:effectLst/>
                          <a:hlinkClick r:id="rId13" tooltip="Fuerteventura"/>
                        </a:rPr>
                        <a:t>Fuerteventura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40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  <a:hlinkClick r:id="rId14" tooltip="Peñas del Chache"/>
                        </a:rPr>
                        <a:t>Peñas del Chache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670 metros (</a:t>
                      </a:r>
                      <a:r>
                        <a:rPr lang="fr-FR" sz="1400" u="sng">
                          <a:effectLst/>
                          <a:hlinkClick r:id="rId15" tooltip="Lanzarote"/>
                        </a:rPr>
                        <a:t>Lanzarote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245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Caldera de Alegranza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289 m (</a:t>
                      </a:r>
                      <a:r>
                        <a:rPr lang="fr-FR" sz="1400" u="sng">
                          <a:effectLst/>
                          <a:hlinkClick r:id="rId16" tooltip="Alegranza"/>
                        </a:rPr>
                        <a:t>Alegranza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325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Las Agujas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266 m (</a:t>
                      </a:r>
                      <a:r>
                        <a:rPr lang="fr-FR" sz="1400" u="sng">
                          <a:effectLst/>
                          <a:hlinkClick r:id="rId17" tooltip="La Graciosa"/>
                        </a:rPr>
                        <a:t>La Graciosa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325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La Mariana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256 m (</a:t>
                      </a:r>
                      <a:r>
                        <a:rPr lang="fr-FR" sz="1400" u="sng">
                          <a:effectLst/>
                          <a:hlinkClick r:id="rId18" tooltip="Montaña Clara"/>
                        </a:rPr>
                        <a:t>Montaña Clara</a:t>
                      </a:r>
                      <a:r>
                        <a:rPr lang="fr-FR" sz="1400">
                          <a:effectLst/>
                        </a:rPr>
                        <a:t>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  <a:tr h="245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La Caldera o La </a:t>
                      </a:r>
                      <a:r>
                        <a:rPr lang="fr-FR" sz="1200" dirty="0" err="1">
                          <a:effectLst/>
                        </a:rPr>
                        <a:t>Herradura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127 m (</a:t>
                      </a:r>
                      <a:r>
                        <a:rPr lang="fr-FR" sz="1400" u="sng" dirty="0" err="1">
                          <a:effectLst/>
                          <a:hlinkClick r:id="rId19" tooltip="Islote de Lobos (Canarias)"/>
                        </a:rPr>
                        <a:t>Lobos</a:t>
                      </a:r>
                      <a:r>
                        <a:rPr lang="fr-FR" sz="1400" dirty="0">
                          <a:effectLst/>
                        </a:rPr>
                        <a:t>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" marR="2927" marT="2927" marB="2927" anchor="ctr"/>
                </a:tc>
              </a:tr>
            </a:tbl>
          </a:graphicData>
        </a:graphic>
      </p:graphicFrame>
      <p:pic>
        <p:nvPicPr>
          <p:cNvPr id="2050" name="Picture 2" descr="http://img.ev.mu/images/attractions/1020/960x384/420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5" y="686034"/>
            <a:ext cx="7288954" cy="291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64" y="593040"/>
            <a:ext cx="4219181" cy="28338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2" y="2710773"/>
            <a:ext cx="5276672" cy="35213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72" y="2972234"/>
            <a:ext cx="4969374" cy="325991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1" y="593040"/>
            <a:ext cx="5293758" cy="2481449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8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4086808"/>
            <a:ext cx="2384706" cy="178853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10" y="2023661"/>
            <a:ext cx="1540846" cy="2301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091920"/>
            <a:ext cx="2466241" cy="16513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19" y="1806416"/>
            <a:ext cx="1680419" cy="25097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01215" y="1449399"/>
            <a:ext cx="225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/>
              <a:t>Sancocho</a:t>
            </a:r>
            <a:endParaRPr lang="fr-FR" sz="28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226767" y="757594"/>
            <a:ext cx="133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Conejo</a:t>
            </a:r>
            <a:r>
              <a:rPr lang="fr-FR" b="1" dirty="0"/>
              <a:t> en </a:t>
            </a:r>
            <a:r>
              <a:rPr lang="fr-FR" b="1" dirty="0" err="1"/>
              <a:t>Salmorejo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9934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97" y="1403925"/>
            <a:ext cx="1955800" cy="2921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32" y="1517096"/>
            <a:ext cx="1955800" cy="2921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160597" y="658966"/>
            <a:ext cx="202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Caldo de Papas y Cilantro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453535" y="1080759"/>
            <a:ext cx="141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Tortitas de carnaval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0215079" y="1080759"/>
            <a:ext cx="115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Huevos</a:t>
            </a:r>
            <a:r>
              <a:rPr lang="fr-FR" b="1" dirty="0"/>
              <a:t> Mole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0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CONQUISTA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35" y="2408504"/>
            <a:ext cx="2116035" cy="376936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62" y="1913779"/>
            <a:ext cx="3707093" cy="42640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1" y="3764296"/>
            <a:ext cx="4697952" cy="24135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5" y="1634065"/>
            <a:ext cx="1779335" cy="20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32" y="1261016"/>
            <a:ext cx="4092834" cy="23032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3" y="3599108"/>
            <a:ext cx="3780187" cy="21272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28180" y="838372"/>
            <a:ext cx="316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Torre </a:t>
            </a:r>
            <a:r>
              <a:rPr lang="fr-FR" b="1" dirty="0" err="1"/>
              <a:t>del</a:t>
            </a:r>
            <a:r>
              <a:rPr lang="fr-FR" b="1" dirty="0"/>
              <a:t> </a:t>
            </a:r>
            <a:r>
              <a:rPr lang="fr-FR" b="1" dirty="0" err="1"/>
              <a:t>Conde</a:t>
            </a:r>
            <a:endParaRPr lang="fr-FR" b="1" dirty="0"/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810138" y="5669168"/>
            <a:ext cx="2472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Convento</a:t>
            </a:r>
            <a:r>
              <a:rPr lang="fr-FR" b="1" dirty="0" smtClean="0"/>
              <a:t> </a:t>
            </a:r>
            <a:r>
              <a:rPr lang="fr-FR" b="1" dirty="0" err="1"/>
              <a:t>Franciscano</a:t>
            </a:r>
            <a:r>
              <a:rPr lang="fr-FR" b="1" dirty="0"/>
              <a:t> de </a:t>
            </a:r>
            <a:r>
              <a:rPr lang="fr-FR" b="1" dirty="0" err="1"/>
              <a:t>Betancuria</a:t>
            </a:r>
            <a:endParaRPr lang="fr-FR" b="1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49" y="3962153"/>
            <a:ext cx="4113948" cy="231510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" y="1198007"/>
            <a:ext cx="4204801" cy="236623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668139" y="3638988"/>
            <a:ext cx="222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Castillo de San José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42760" y="838921"/>
            <a:ext cx="272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Castillo de la </a:t>
            </a:r>
            <a:r>
              <a:rPr lang="fr-FR" b="1" dirty="0" err="1"/>
              <a:t>Luz</a:t>
            </a:r>
            <a:endParaRPr lang="fr-FR" b="1" dirty="0"/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68587" y="538839"/>
            <a:ext cx="56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MONUMENTOS HISTORICOS</a:t>
            </a:r>
            <a:endParaRPr lang="fr-FR" sz="2800" b="1" u="sng" dirty="0"/>
          </a:p>
        </p:txBody>
      </p:sp>
    </p:spTree>
    <p:extLst>
      <p:ext uri="{BB962C8B-B14F-4D97-AF65-F5344CB8AC3E}">
        <p14:creationId xmlns:p14="http://schemas.microsoft.com/office/powerpoint/2010/main" val="14544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0" y="3827969"/>
            <a:ext cx="3657600" cy="2438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0" y="714927"/>
            <a:ext cx="2845837" cy="28458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23" y="714927"/>
            <a:ext cx="3646913" cy="24616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03415" y="3501151"/>
            <a:ext cx="350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Calle Real de la </a:t>
            </a:r>
            <a:r>
              <a:rPr lang="es-ES" dirty="0" smtClean="0"/>
              <a:t>Plaza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455296" y="3628112"/>
            <a:ext cx="28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Molino</a:t>
            </a:r>
            <a:r>
              <a:rPr lang="fr-FR" b="1" dirty="0"/>
              <a:t> de </a:t>
            </a:r>
            <a:r>
              <a:rPr lang="fr-FR" b="1" dirty="0" err="1"/>
              <a:t>Viento</a:t>
            </a:r>
            <a:r>
              <a:rPr lang="fr-FR" b="1" dirty="0"/>
              <a:t> </a:t>
            </a:r>
            <a:r>
              <a:rPr lang="fr-FR" b="1" dirty="0" err="1"/>
              <a:t>mogan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776994" y="3228059"/>
            <a:ext cx="26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Gabinete</a:t>
            </a:r>
            <a:r>
              <a:rPr lang="fr-FR" dirty="0"/>
              <a:t> </a:t>
            </a:r>
            <a:r>
              <a:rPr lang="fr-FR" dirty="0" err="1"/>
              <a:t>Literario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478708" y="405208"/>
            <a:ext cx="181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Santa Ana</a:t>
            </a:r>
            <a:endParaRPr lang="fr-FR" dirty="0"/>
          </a:p>
        </p:txBody>
      </p:sp>
      <p:pic>
        <p:nvPicPr>
          <p:cNvPr id="15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75" y="4037792"/>
            <a:ext cx="3450519" cy="23032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00195" y="589874"/>
            <a:ext cx="409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/>
              <a:t>LUGARES TOURISTICOS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3791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80" y="2345805"/>
            <a:ext cx="2056534" cy="3317875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4" y="1987419"/>
            <a:ext cx="2680956" cy="36762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64" y="2239344"/>
            <a:ext cx="2689357" cy="34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220</TotalTime>
  <Words>269</Words>
  <Application>Microsoft Office PowerPoint</Application>
  <PresentationFormat>Grand écran</PresentationFormat>
  <Paragraphs>114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Organique</vt:lpstr>
      <vt:lpstr>LAS ISLAS CANARIAS</vt:lpstr>
      <vt:lpstr>Présentation PowerPoint</vt:lpstr>
      <vt:lpstr>Présentation PowerPoint</vt:lpstr>
      <vt:lpstr>Présentation PowerPoint</vt:lpstr>
      <vt:lpstr>Présentation PowerPoint</vt:lpstr>
      <vt:lpstr>LA CONQUISTA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CARNAVAL</vt:lpstr>
      <vt:lpstr>MUSEOS</vt:lpstr>
      <vt:lpstr>Présentation PowerPoint</vt:lpstr>
      <vt:lpstr>EDUCACION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LOMBARD Alexis</dc:creator>
  <cp:lastModifiedBy>LOMBARD Alexis</cp:lastModifiedBy>
  <cp:revision>19</cp:revision>
  <dcterms:created xsi:type="dcterms:W3CDTF">2017-02-03T11:23:52Z</dcterms:created>
  <dcterms:modified xsi:type="dcterms:W3CDTF">2017-03-17T16:05:16Z</dcterms:modified>
</cp:coreProperties>
</file>