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2" autoAdjust="0"/>
  </p:normalViewPr>
  <p:slideViewPr>
    <p:cSldViewPr>
      <p:cViewPr>
        <p:scale>
          <a:sx n="112" d="100"/>
          <a:sy n="112" d="100"/>
        </p:scale>
        <p:origin x="-304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9853CC-F2D6-454A-9E64-A5ECDB176FD3}" type="datetimeFigureOut">
              <a:rPr lang="fr-FR" smtClean="0"/>
              <a:t>25/10/13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E64F79-D1C3-4A91-9151-1C8C368DCD9B}" type="slidenum">
              <a:rPr lang="fr-FR" smtClean="0"/>
              <a:t>‹Nr.›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gif"/><Relationship Id="rId17" Type="http://schemas.openxmlformats.org/officeDocument/2006/relationships/image" Target="../media/image16.jpg"/><Relationship Id="rId18" Type="http://schemas.openxmlformats.org/officeDocument/2006/relationships/image" Target="../media/image17.pn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lingalog.net/dokuwiki/cours/gr/accueil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9512" y="404664"/>
            <a:ext cx="3249488" cy="1512168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3200" dirty="0" smtClean="0">
                <a:latin typeface="Cooper Black"/>
                <a:cs typeface="Cooper Black"/>
              </a:rPr>
              <a:t/>
            </a:r>
            <a:br>
              <a:rPr lang="fr-FR" sz="3200" dirty="0" smtClean="0">
                <a:latin typeface="Cooper Black"/>
                <a:cs typeface="Cooper Black"/>
              </a:rPr>
            </a:br>
            <a:r>
              <a:rPr lang="fr-FR" sz="3200" dirty="0">
                <a:latin typeface="Cooper Black"/>
                <a:cs typeface="Cooper Black"/>
              </a:rPr>
              <a:t/>
            </a:r>
            <a:br>
              <a:rPr lang="fr-FR" sz="3200" dirty="0">
                <a:latin typeface="Cooper Black"/>
                <a:cs typeface="Cooper Black"/>
              </a:rPr>
            </a:br>
            <a:r>
              <a:rPr lang="fr-FR" sz="3200" dirty="0" smtClean="0">
                <a:latin typeface="Cooper Black"/>
                <a:cs typeface="Cooper Black"/>
              </a:rPr>
              <a:t/>
            </a:r>
            <a:br>
              <a:rPr lang="fr-FR" sz="3200" dirty="0" smtClean="0">
                <a:latin typeface="Cooper Black"/>
                <a:cs typeface="Cooper Black"/>
              </a:rPr>
            </a:br>
            <a:r>
              <a:rPr lang="fr-FR" sz="3200" dirty="0">
                <a:latin typeface="Cooper Black"/>
                <a:cs typeface="Cooper Black"/>
              </a:rPr>
              <a:t/>
            </a:r>
            <a:br>
              <a:rPr lang="fr-FR" sz="3200" dirty="0">
                <a:latin typeface="Cooper Black"/>
                <a:cs typeface="Cooper Black"/>
              </a:rPr>
            </a:br>
            <a:r>
              <a:rPr lang="fr-FR" sz="3200" dirty="0" smtClean="0">
                <a:latin typeface="Cooper Black"/>
                <a:cs typeface="Cooper Black"/>
              </a:rPr>
              <a:t/>
            </a:r>
            <a:br>
              <a:rPr lang="fr-FR" sz="3200" dirty="0" smtClean="0">
                <a:latin typeface="Cooper Black"/>
                <a:cs typeface="Cooper Black"/>
              </a:rPr>
            </a:br>
            <a:r>
              <a:rPr lang="fr-FR" sz="3200" dirty="0">
                <a:latin typeface="Cooper Black"/>
                <a:cs typeface="Cooper Black"/>
              </a:rPr>
              <a:t/>
            </a:r>
            <a:br>
              <a:rPr lang="fr-FR" sz="3200" dirty="0">
                <a:latin typeface="Cooper Black"/>
                <a:cs typeface="Cooper Black"/>
              </a:rPr>
            </a:br>
            <a:r>
              <a:rPr lang="fr-FR" sz="3200" dirty="0" smtClean="0">
                <a:latin typeface="Cooper Black"/>
                <a:cs typeface="Cooper Black"/>
              </a:rPr>
              <a:t/>
            </a:r>
            <a:br>
              <a:rPr lang="fr-FR" sz="3200" dirty="0" smtClean="0">
                <a:latin typeface="Cooper Black"/>
                <a:cs typeface="Cooper Black"/>
              </a:rPr>
            </a:br>
            <a:r>
              <a:rPr lang="fr-FR" sz="3200" dirty="0">
                <a:latin typeface="Cooper Black"/>
                <a:cs typeface="Cooper Black"/>
              </a:rPr>
              <a:t/>
            </a:r>
            <a:br>
              <a:rPr lang="fr-FR" sz="3200" dirty="0">
                <a:latin typeface="Cooper Black"/>
                <a:cs typeface="Cooper Black"/>
              </a:rPr>
            </a:br>
            <a:r>
              <a:rPr lang="fr-FR" sz="3200" dirty="0" smtClean="0">
                <a:latin typeface="Cooper Black"/>
                <a:cs typeface="Cooper Black"/>
              </a:rPr>
              <a:t>Atelier multilingue</a:t>
            </a:r>
            <a:br>
              <a:rPr lang="fr-FR" sz="3200" dirty="0" smtClean="0">
                <a:latin typeface="Cooper Black"/>
                <a:cs typeface="Cooper Black"/>
              </a:rPr>
            </a:b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Gratuit à tous les </a:t>
            </a: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adhérants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 </a:t>
            </a:r>
            <a:b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</a:b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Nouvelle participation acceptée</a:t>
            </a:r>
            <a:b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</a:b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Pas de connaissances préalables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2"/>
          </p:nvPr>
        </p:nvSpPr>
        <p:spPr>
          <a:xfrm>
            <a:off x="0" y="2132856"/>
            <a:ext cx="3456384" cy="4464496"/>
          </a:xfrm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softEdge rad="762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1200" i="1" dirty="0">
                <a:latin typeface="Arial"/>
                <a:cs typeface="Arial"/>
              </a:rPr>
              <a:t>A</a:t>
            </a:r>
            <a:r>
              <a:rPr lang="fr-FR" sz="1200" i="1" dirty="0" smtClean="0">
                <a:latin typeface="Arial"/>
                <a:cs typeface="Arial"/>
              </a:rPr>
              <a:t>nimé Gloria Reyes</a:t>
            </a:r>
          </a:p>
          <a:p>
            <a:pPr algn="ctr"/>
            <a:r>
              <a:rPr lang="fr-FR" dirty="0" smtClean="0">
                <a:latin typeface="Abadi MT Condensed Light"/>
                <a:cs typeface="Abadi MT Condensed Light"/>
              </a:rPr>
              <a:t>Ce projet vous offre l’opportunité de connaître </a:t>
            </a:r>
            <a:r>
              <a:rPr lang="fr-FR" dirty="0" smtClean="0">
                <a:latin typeface="Abadi MT Condensed Light"/>
                <a:cs typeface="Abadi MT Condensed Light"/>
              </a:rPr>
              <a:t> </a:t>
            </a:r>
            <a:r>
              <a:rPr lang="fr-FR" dirty="0" smtClean="0">
                <a:latin typeface="Abadi MT Condensed Light"/>
                <a:cs typeface="Abadi MT Condensed Light"/>
              </a:rPr>
              <a:t>mécanisme </a:t>
            </a:r>
            <a:r>
              <a:rPr lang="fr-FR" sz="1200" dirty="0" smtClean="0">
                <a:solidFill>
                  <a:srgbClr val="FF6600"/>
                </a:solidFill>
                <a:latin typeface="Abadi MT Condensed Light"/>
                <a:cs typeface="Abadi MT Condensed Light"/>
              </a:rPr>
              <a:t>d’</a:t>
            </a:r>
            <a:r>
              <a:rPr lang="fr-FR" sz="1200" b="1" dirty="0" smtClean="0">
                <a:solidFill>
                  <a:srgbClr val="FF6600"/>
                </a:solidFill>
                <a:latin typeface="Cooper Black"/>
                <a:cs typeface="Cooper Black"/>
              </a:rPr>
              <a:t>Intercompréhension </a:t>
            </a:r>
            <a:r>
              <a:rPr lang="fr-FR" sz="1200" b="1" dirty="0" smtClean="0">
                <a:solidFill>
                  <a:srgbClr val="FF6600"/>
                </a:solidFill>
                <a:latin typeface="Cooper Black"/>
                <a:cs typeface="Cooper Black"/>
              </a:rPr>
              <a:t>des langues </a:t>
            </a:r>
            <a:r>
              <a:rPr lang="fr-FR" dirty="0" smtClean="0">
                <a:latin typeface="Abadi MT Condensed Light"/>
                <a:cs typeface="Abadi MT Condensed Light"/>
              </a:rPr>
              <a:t>, </a:t>
            </a:r>
          </a:p>
          <a:p>
            <a:pPr algn="ctr"/>
            <a:r>
              <a:rPr lang="fr-FR" dirty="0" smtClean="0">
                <a:latin typeface="Abadi MT Condensed Light"/>
                <a:cs typeface="Abadi MT Condensed Light"/>
              </a:rPr>
              <a:t>d’échanger et de rencontrer des partenaires de nationalités différentes en lien avec</a:t>
            </a:r>
          </a:p>
          <a:p>
            <a:pPr algn="ctr"/>
            <a:r>
              <a:rPr lang="fr-FR" dirty="0" err="1" smtClean="0">
                <a:latin typeface="Abadi MT Condensed Light"/>
                <a:cs typeface="Abadi MT Condensed Light"/>
              </a:rPr>
              <a:t>l</a:t>
            </a:r>
            <a:r>
              <a:rPr lang="fr-FR" dirty="0" err="1">
                <a:solidFill>
                  <a:srgbClr val="3366FF"/>
                </a:solidFill>
                <a:latin typeface="Cooper Black"/>
                <a:cs typeface="Cooper Black"/>
              </a:rPr>
              <a:t>G</a:t>
            </a:r>
            <a:r>
              <a:rPr lang="fr-FR" dirty="0" err="1" smtClean="0">
                <a:solidFill>
                  <a:srgbClr val="3366FF"/>
                </a:solidFill>
                <a:latin typeface="Cooper Black"/>
                <a:cs typeface="Cooper Black"/>
              </a:rPr>
              <a:t>rundtvig</a:t>
            </a:r>
            <a:r>
              <a:rPr lang="fr-FR" dirty="0" smtClean="0">
                <a:solidFill>
                  <a:srgbClr val="3366FF"/>
                </a:solidFill>
                <a:latin typeface="Cooper Black"/>
                <a:cs typeface="Cooper Black"/>
              </a:rPr>
              <a:t> Partenariat</a:t>
            </a:r>
            <a:r>
              <a:rPr lang="fr-FR" dirty="0" smtClean="0">
                <a:solidFill>
                  <a:srgbClr val="3366FF"/>
                </a:solidFill>
                <a:latin typeface="Abadi MT Condensed Light"/>
                <a:cs typeface="Abadi MT Condensed Light"/>
              </a:rPr>
              <a:t>, </a:t>
            </a:r>
            <a:endParaRPr lang="fr-FR" dirty="0" smtClean="0">
              <a:solidFill>
                <a:srgbClr val="3366FF"/>
              </a:solidFill>
              <a:latin typeface="Abadi MT Condensed Light"/>
              <a:cs typeface="Abadi MT Condensed Light"/>
            </a:endParaRPr>
          </a:p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adi MT Condensed Light"/>
                <a:cs typeface="Abadi MT Condensed Light"/>
              </a:rPr>
              <a:t>mené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adi MT Condensed Light"/>
                <a:cs typeface="Abadi MT Condensed Light"/>
              </a:rPr>
              <a:t>par la MJC Duchère depuis un an.</a:t>
            </a:r>
          </a:p>
          <a:p>
            <a:pPr algn="ctr"/>
            <a:endParaRPr lang="fr-FR" sz="800" b="1" dirty="0" smtClean="0">
              <a:cs typeface="American Typewriter"/>
            </a:endParaRPr>
          </a:p>
          <a:p>
            <a:pPr algn="ctr"/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merican Typewriter"/>
              </a:rPr>
              <a:t>Ré</a:t>
            </a:r>
            <a:r>
              <a:rPr lang="fr-FR" sz="800" b="1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union d’information sur ce projet le 10 septembre à 17h</a:t>
            </a:r>
          </a:p>
          <a:p>
            <a:pPr marL="171450" indent="-171450" algn="ctr">
              <a:buFont typeface="Wingdings" charset="2"/>
              <a:buChar char="ü"/>
            </a:pP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Atelier n° 1 : le </a:t>
            </a:r>
            <a:r>
              <a:rPr lang="es-ES_tradnl" sz="8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vendredi</a:t>
            </a: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13 </a:t>
            </a:r>
            <a:r>
              <a:rPr lang="es-ES_tradnl" sz="8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septembre</a:t>
            </a: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2013 </a:t>
            </a:r>
            <a:r>
              <a:rPr lang="es-ES_tradnl" sz="8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à</a:t>
            </a: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17h</a:t>
            </a:r>
          </a:p>
          <a:p>
            <a:pPr marL="171450" indent="-171450" algn="ctr">
              <a:buFont typeface="Wingdings" charset="2"/>
              <a:buChar char="ü"/>
            </a:pP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Atelier </a:t>
            </a:r>
            <a:r>
              <a:rPr lang="es-ES_tradnl" sz="800" b="1" dirty="0" err="1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multilingue</a:t>
            </a:r>
            <a:r>
              <a:rPr lang="es-ES_tradnl" sz="800" b="1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n° 2 : le 11 </a:t>
            </a:r>
            <a:r>
              <a:rPr lang="es-ES_tradnl" sz="8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octobre</a:t>
            </a: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2013 </a:t>
            </a:r>
            <a:r>
              <a:rPr lang="es-ES_tradnl" sz="8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là</a:t>
            </a:r>
            <a:r>
              <a:rPr lang="es-ES_tradnl" sz="8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s-ES_tradnl" sz="800" b="1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17h</a:t>
            </a:r>
            <a:endParaRPr lang="es-ES_tradnl" sz="1000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pPr marL="171450" indent="-171450" algn="ctr">
              <a:buFont typeface="Wingdings" charset="2"/>
              <a:buChar char="ü"/>
            </a:pP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Atelier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multilingue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s-ES_tradnl" sz="8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 n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° 3 </a:t>
            </a:r>
            <a:endParaRPr lang="es-ES_tradnl" sz="1000" b="1" dirty="0" smtClean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s-ES_tradnl" sz="1000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Le </a:t>
            </a:r>
            <a:r>
              <a:rPr lang="es-ES_tradnl" sz="1000" b="1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vendredi</a:t>
            </a:r>
            <a:r>
              <a:rPr lang="es-ES_tradnl" sz="1000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  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22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novembre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2013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à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17h</a:t>
            </a:r>
          </a:p>
          <a:p>
            <a:pPr marL="171450" indent="-171450" algn="ctr">
              <a:buFont typeface="Wingdings" charset="2"/>
              <a:buChar char="ü"/>
            </a:pP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Atelier multilingüe n° 4 : le 10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janvier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2014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à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17h</a:t>
            </a:r>
          </a:p>
          <a:p>
            <a:pPr marL="171450" indent="-171450" algn="ctr">
              <a:buFont typeface="Wingdings" charset="2"/>
              <a:buChar char="ü"/>
            </a:pP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Atelier multilingüe n° 5: le </a:t>
            </a:r>
            <a:r>
              <a:rPr lang="es-ES_tradnl" sz="1000" b="1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juedi</a:t>
            </a:r>
            <a:r>
              <a:rPr lang="es-ES_tradnl" sz="1000" b="1" smtClean="0">
                <a:solidFill>
                  <a:srgbClr val="0000FF"/>
                </a:solidFill>
                <a:latin typeface="American Typewriter"/>
                <a:cs typeface="American Typewriter"/>
              </a:rPr>
              <a:t> 3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avril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s-ES_tradnl" sz="1000" b="1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à</a:t>
            </a:r>
            <a:r>
              <a:rPr lang="es-ES_tradnl" sz="1000" b="1" dirty="0">
                <a:solidFill>
                  <a:srgbClr val="0000FF"/>
                </a:solidFill>
                <a:latin typeface="American Typewriter"/>
                <a:cs typeface="American Typewriter"/>
              </a:rPr>
              <a:t> 10h30 </a:t>
            </a:r>
            <a:endParaRPr lang="es-ES_tradnl" sz="1000" b="1" dirty="0" smtClean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s-ES_tradnl" sz="1100" b="1" dirty="0" err="1" smtClean="0">
                <a:solidFill>
                  <a:srgbClr val="FF0000"/>
                </a:solidFill>
                <a:latin typeface="American Typewriter"/>
                <a:cs typeface="American Typewriter"/>
              </a:rPr>
              <a:t>avec</a:t>
            </a:r>
            <a:r>
              <a:rPr lang="es-ES_tradnl" sz="1100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 </a:t>
            </a:r>
            <a:r>
              <a:rPr lang="es-ES_tradnl" sz="1100" b="1" dirty="0">
                <a:solidFill>
                  <a:srgbClr val="FF0000"/>
                </a:solidFill>
                <a:latin typeface="American Typewriter"/>
                <a:cs typeface="American Typewriter"/>
              </a:rPr>
              <a:t>les </a:t>
            </a:r>
            <a:r>
              <a:rPr lang="es-ES_tradnl" sz="1100" b="1" dirty="0" err="1">
                <a:solidFill>
                  <a:srgbClr val="FF0000"/>
                </a:solidFill>
                <a:latin typeface="American Typewriter"/>
                <a:cs typeface="American Typewriter"/>
              </a:rPr>
              <a:t>apprenants</a:t>
            </a:r>
            <a:r>
              <a:rPr lang="es-ES_tradnl" sz="1100" b="1" dirty="0">
                <a:solidFill>
                  <a:srgbClr val="FF0000"/>
                </a:solidFill>
                <a:latin typeface="American Typewriter"/>
                <a:cs typeface="American Typewriter"/>
              </a:rPr>
              <a:t> du </a:t>
            </a:r>
            <a:r>
              <a:rPr lang="es-ES_tradnl" sz="1100" b="1" dirty="0" err="1">
                <a:solidFill>
                  <a:srgbClr val="FF0000"/>
                </a:solidFill>
                <a:latin typeface="American Typewriter"/>
                <a:cs typeface="American Typewriter"/>
              </a:rPr>
              <a:t>projet</a:t>
            </a:r>
            <a:r>
              <a:rPr lang="es-ES_tradnl" sz="1100" b="1" dirty="0">
                <a:solidFill>
                  <a:srgbClr val="FF0000"/>
                </a:solidFill>
                <a:latin typeface="American Typewriter"/>
                <a:cs typeface="American Typewriter"/>
              </a:rPr>
              <a:t> </a:t>
            </a:r>
            <a:r>
              <a:rPr lang="es-ES_tradnl" sz="1100" b="1" dirty="0" err="1">
                <a:solidFill>
                  <a:srgbClr val="FF0000"/>
                </a:solidFill>
                <a:latin typeface="American Typewriter"/>
                <a:cs typeface="American Typewriter"/>
              </a:rPr>
              <a:t>européen</a:t>
            </a:r>
            <a:endParaRPr lang="es-ES_tradnl" sz="1100" b="1" dirty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pPr marL="171450" indent="-171450" algn="ctr">
              <a:buFont typeface="Wingdings" charset="2"/>
              <a:buChar char="ü"/>
            </a:pPr>
            <a:r>
              <a:rPr lang="es-ES_tradnl" sz="10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Atelier n° 6: date </a:t>
            </a:r>
            <a:r>
              <a:rPr lang="es-ES_tradnl" sz="10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à</a:t>
            </a:r>
            <a:r>
              <a:rPr lang="es-ES_tradnl" sz="1000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s-ES_tradnl" sz="1000" b="1" dirty="0" err="1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défini</a:t>
            </a:r>
            <a:r>
              <a:rPr lang="es-ES_tradnl" sz="1000" b="1" dirty="0" err="1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r</a:t>
            </a:r>
            <a:endParaRPr lang="es-ES_tradnl" sz="1000" b="1" dirty="0" smtClean="0">
              <a:solidFill>
                <a:schemeClr val="tx2">
                  <a:lumMod val="75000"/>
                </a:schemeClr>
              </a:solidFill>
              <a:latin typeface="American Typewriter"/>
              <a:cs typeface="American Typewriter"/>
            </a:endParaRPr>
          </a:p>
          <a:p>
            <a:pPr marL="171450" indent="-171450">
              <a:buFont typeface="Wingdings" charset="2"/>
              <a:buChar char="ü"/>
            </a:pPr>
            <a:endParaRPr lang="fr-FR" sz="1000" b="1" dirty="0"/>
          </a:p>
          <a:p>
            <a:pPr algn="ctr"/>
            <a:r>
              <a:rPr lang="fr-FR" sz="900" b="1" dirty="0" smtClean="0"/>
              <a:t>Pour en savoir plus vous pouvez consulter le site </a:t>
            </a:r>
            <a:r>
              <a:rPr lang="fr-FR" sz="900" b="1" dirty="0" err="1" smtClean="0"/>
              <a:t>lingalog</a:t>
            </a:r>
            <a:r>
              <a:rPr lang="fr-FR" sz="900" b="1" dirty="0" err="1"/>
              <a:t>.</a:t>
            </a:r>
            <a:r>
              <a:rPr lang="fr-FR" sz="900" b="1" dirty="0" err="1" smtClean="0"/>
              <a:t>net</a:t>
            </a:r>
            <a:r>
              <a:rPr lang="fr-FR" sz="900" b="1" dirty="0" smtClean="0"/>
              <a:t>:</a:t>
            </a:r>
          </a:p>
          <a:p>
            <a:pPr algn="ctr"/>
            <a:r>
              <a:rPr lang="fr-FR" sz="1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http://lingalog.net/dokuwiki/cours/gr/</a:t>
            </a:r>
            <a:r>
              <a:rPr lang="fr-FR" sz="1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accueil</a:t>
            </a:r>
            <a:r>
              <a:rPr lang="fr-FR" sz="1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</a:p>
          <a:p>
            <a:pPr algn="ctr"/>
            <a:r>
              <a:rPr lang="fr-FR" sz="1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Atelier multilingue MJC </a:t>
            </a:r>
            <a:r>
              <a:rPr lang="fr-FR" sz="1000" b="1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Duchere</a:t>
            </a:r>
            <a:endParaRPr lang="fr-FR" sz="1000" b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fr-FR" dirty="0"/>
          </a:p>
        </p:txBody>
      </p:sp>
      <p:pic>
        <p:nvPicPr>
          <p:cNvPr id="1026" name="Picture 2" descr="D:\Documents and Settings\ADMIN\Bureau\photo3-22-1024x7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988841"/>
            <a:ext cx="1368152" cy="1728192"/>
          </a:xfrm>
          <a:prstGeom prst="rect">
            <a:avLst/>
          </a:prstGeom>
          <a:noFill/>
        </p:spPr>
      </p:pic>
      <p:pic>
        <p:nvPicPr>
          <p:cNvPr id="7" name="Marcador de contenido 6" descr="personas+hablando.jpg"/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" b="4998"/>
          <a:stretch>
            <a:fillRect/>
          </a:stretch>
        </p:blipFill>
        <p:spPr>
          <a:xfrm>
            <a:off x="6300192" y="4653136"/>
            <a:ext cx="2448272" cy="1368152"/>
          </a:xfrm>
        </p:spPr>
      </p:pic>
      <p:pic>
        <p:nvPicPr>
          <p:cNvPr id="1027" name="Picture 3" descr="D:\Documents and Settings\ADMIN\Bureau\Diapositiva04[1].gif"/>
          <p:cNvPicPr>
            <a:picLocks noChangeAspect="1" noChangeArrowheads="1"/>
          </p:cNvPicPr>
          <p:nvPr/>
        </p:nvPicPr>
        <p:blipFill>
          <a:blip r:embed="rId5" cstate="print">
            <a:alphaModFix amt="83000"/>
          </a:blip>
          <a:srcRect/>
          <a:stretch>
            <a:fillRect/>
          </a:stretch>
        </p:blipFill>
        <p:spPr bwMode="auto">
          <a:xfrm>
            <a:off x="3563888" y="332656"/>
            <a:ext cx="3067868" cy="2403648"/>
          </a:xfrm>
          <a:prstGeom prst="rect">
            <a:avLst/>
          </a:prstGeom>
          <a:noFill/>
        </p:spPr>
      </p:pic>
      <p:pic>
        <p:nvPicPr>
          <p:cNvPr id="1038" name="Picture 14" descr="D:\Documents and Settings\ADMIN\Bureau\imagesCA5W3WZ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32656"/>
            <a:ext cx="1266825" cy="1711399"/>
          </a:xfrm>
          <a:prstGeom prst="rect">
            <a:avLst/>
          </a:prstGeom>
          <a:noFill/>
          <a:effectLst>
            <a:softEdge rad="50800"/>
          </a:effectLst>
        </p:spPr>
      </p:pic>
      <p:pic>
        <p:nvPicPr>
          <p:cNvPr id="1044" name="Picture 20" descr="D:\Documents and Settings\ADMIN\Bureau\Home%20It%20III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636912"/>
            <a:ext cx="2070721" cy="936104"/>
          </a:xfrm>
          <a:prstGeom prst="rect">
            <a:avLst/>
          </a:prstGeom>
          <a:noFill/>
        </p:spPr>
      </p:pic>
      <p:pic>
        <p:nvPicPr>
          <p:cNvPr id="1045" name="Picture 21" descr="D:\Documents and Settings\ADMIN\Bureau\galanet.eu[1].jpg"/>
          <p:cNvPicPr>
            <a:picLocks noChangeAspect="1" noChangeArrowheads="1"/>
          </p:cNvPicPr>
          <p:nvPr/>
        </p:nvPicPr>
        <p:blipFill>
          <a:blip r:embed="rId8" cstate="print">
            <a:alphaModFix amt="85000"/>
          </a:blip>
          <a:srcRect/>
          <a:stretch>
            <a:fillRect/>
          </a:stretch>
        </p:blipFill>
        <p:spPr bwMode="auto">
          <a:xfrm>
            <a:off x="6516216" y="332656"/>
            <a:ext cx="2214314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47" name="Picture 23" descr="D:\Documents and Settings\ADMIN\Bureau\miriadi-logo-transparent[2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877272"/>
            <a:ext cx="2664296" cy="648072"/>
          </a:xfrm>
          <a:prstGeom prst="rect">
            <a:avLst/>
          </a:prstGeom>
          <a:noFill/>
        </p:spPr>
      </p:pic>
      <p:pic>
        <p:nvPicPr>
          <p:cNvPr id="1048" name="Picture 24" descr="D:\Documents and Settings\ADMIN\Bureau\25a6ce6c6a874a47a0727c75d867609a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1772816"/>
            <a:ext cx="2160240" cy="1944216"/>
          </a:xfrm>
          <a:prstGeom prst="rect">
            <a:avLst/>
          </a:prstGeom>
          <a:noFill/>
        </p:spPr>
      </p:pic>
      <p:pic>
        <p:nvPicPr>
          <p:cNvPr id="1055" name="Picture 31" descr="D:\Documents and Settings\ADMIN\Bureau\journee%20europeenne%20des%20langues_0[1].jpg"/>
          <p:cNvPicPr>
            <a:picLocks noChangeAspect="1" noChangeArrowheads="1"/>
          </p:cNvPicPr>
          <p:nvPr/>
        </p:nvPicPr>
        <p:blipFill>
          <a:blip r:embed="rId11" cstate="print">
            <a:alphaModFix amt="86000"/>
          </a:blip>
          <a:srcRect/>
          <a:stretch>
            <a:fillRect/>
          </a:stretch>
        </p:blipFill>
        <p:spPr bwMode="auto">
          <a:xfrm>
            <a:off x="3707904" y="1700808"/>
            <a:ext cx="1008112" cy="995838"/>
          </a:xfrm>
          <a:prstGeom prst="rect">
            <a:avLst/>
          </a:prstGeom>
          <a:noFill/>
        </p:spPr>
      </p:pic>
      <p:pic>
        <p:nvPicPr>
          <p:cNvPr id="1056" name="Picture 32" descr="D:\Documents and Settings\ADMIN\Bureau\dossier_2_0111_visuel_2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400" y="2852936"/>
            <a:ext cx="552276" cy="693663"/>
          </a:xfrm>
          <a:prstGeom prst="rect">
            <a:avLst/>
          </a:prstGeom>
          <a:noFill/>
        </p:spPr>
      </p:pic>
      <p:pic>
        <p:nvPicPr>
          <p:cNvPr id="1049" name="Picture 25" descr="D:\Documents and Settings\ADMIN\Bureau\File[1].jpg"/>
          <p:cNvPicPr>
            <a:picLocks noChangeAspect="1" noChangeArrowheads="1"/>
          </p:cNvPicPr>
          <p:nvPr/>
        </p:nvPicPr>
        <p:blipFill>
          <a:blip r:embed="rId13" cstate="print">
            <a:alphaModFix amt="99000"/>
          </a:blip>
          <a:srcRect/>
          <a:stretch>
            <a:fillRect/>
          </a:stretch>
        </p:blipFill>
        <p:spPr bwMode="auto">
          <a:xfrm>
            <a:off x="3563888" y="3645024"/>
            <a:ext cx="5184576" cy="108012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Imagen 14" descr="tumblr_static_image-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52936"/>
            <a:ext cx="1156128" cy="122413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16" name="Imagen 15" descr="indoeuropea_img_8.jpg"/>
          <p:cNvPicPr>
            <a:picLocks noChangeAspect="1"/>
          </p:cNvPicPr>
          <p:nvPr/>
        </p:nvPicPr>
        <p:blipFill>
          <a:blip r:embed="rId15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89240"/>
            <a:ext cx="864096" cy="432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 descr="logo_lyon2.gif"/>
          <p:cNvPicPr>
            <a:picLocks noChangeAspect="1"/>
          </p:cNvPicPr>
          <p:nvPr/>
        </p:nvPicPr>
        <p:blipFill>
          <a:blip r:embed="rId16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20688"/>
            <a:ext cx="504056" cy="4320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19" name="Imagen 18" descr="eu_flag_llp_fr_400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21288"/>
            <a:ext cx="2520280" cy="288032"/>
          </a:xfrm>
          <a:prstGeom prst="rect">
            <a:avLst/>
          </a:prstGeom>
        </p:spPr>
      </p:pic>
      <p:pic>
        <p:nvPicPr>
          <p:cNvPr id="5" name="Imagen 4" descr="Captura de pantalla 2013-10-25 a la(s) 17.41.14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653550" cy="476672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 w="101600" prst="riblet"/>
          </a:sp3d>
        </p:spPr>
      </p:pic>
      <p:pic>
        <p:nvPicPr>
          <p:cNvPr id="6" name="Imagen 5" descr="pain_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56376" y="4437112"/>
            <a:ext cx="315258" cy="216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Imagen 24" descr="foto_del_di_a_22-09-13_a_la_s_18.35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645024"/>
            <a:ext cx="1224136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mqdefault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645024"/>
            <a:ext cx="360040" cy="2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foto_del_di_a_09-09-13_a_la_s_17.49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005064"/>
            <a:ext cx="432724" cy="2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3">
            <a:alphaModFix amt="72000"/>
          </a:blip>
          <a:stretch>
            <a:fillRect/>
          </a:stretch>
        </p:blipFill>
        <p:spPr>
          <a:xfrm>
            <a:off x="6732240" y="4437112"/>
            <a:ext cx="229798" cy="288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55977" y="3717032"/>
            <a:ext cx="432048" cy="355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 rot="21379997">
            <a:off x="3707904" y="5067806"/>
            <a:ext cx="24482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« 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Communiquer sans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effort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 »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54</Words>
  <Application>Microsoft Macintosh PowerPoint</Application>
  <PresentationFormat>Presentación en pantalla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Débit</vt:lpstr>
      <vt:lpstr>        Atelier multilingue Gratuit à tous les adhérants  Nouvelle participation acceptée Pas de connaissances préalables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d’intercompréhension des langues</dc:title>
  <dc:creator> </dc:creator>
  <cp:lastModifiedBy>Gloria Reyes</cp:lastModifiedBy>
  <cp:revision>30</cp:revision>
  <dcterms:created xsi:type="dcterms:W3CDTF">2013-09-06T19:46:20Z</dcterms:created>
  <dcterms:modified xsi:type="dcterms:W3CDTF">2013-10-25T21:19:47Z</dcterms:modified>
</cp:coreProperties>
</file>