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8" r:id="rId2"/>
    <p:sldId id="257" r:id="rId3"/>
    <p:sldId id="285" r:id="rId4"/>
    <p:sldId id="262" r:id="rId5"/>
    <p:sldId id="265" r:id="rId6"/>
    <p:sldId id="264" r:id="rId7"/>
    <p:sldId id="266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86" r:id="rId17"/>
    <p:sldId id="284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520" y="-1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98F-9C75-4370-A320-A063F76737D1}" type="datetimeFigureOut">
              <a:rPr lang="es-ES" smtClean="0"/>
              <a:pPr/>
              <a:t>22/01/15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FD5D-8BFC-41AD-A188-F94A8A59AC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98F-9C75-4370-A320-A063F76737D1}" type="datetimeFigureOut">
              <a:rPr lang="es-ES" smtClean="0"/>
              <a:pPr/>
              <a:t>22/01/15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FD5D-8BFC-41AD-A188-F94A8A59AC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98F-9C75-4370-A320-A063F76737D1}" type="datetimeFigureOut">
              <a:rPr lang="es-ES" smtClean="0"/>
              <a:pPr/>
              <a:t>22/01/15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FD5D-8BFC-41AD-A188-F94A8A59AC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98F-9C75-4370-A320-A063F76737D1}" type="datetimeFigureOut">
              <a:rPr lang="es-ES" smtClean="0"/>
              <a:pPr/>
              <a:t>22/01/15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FD5D-8BFC-41AD-A188-F94A8A59AC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98F-9C75-4370-A320-A063F76737D1}" type="datetimeFigureOut">
              <a:rPr lang="es-ES" smtClean="0"/>
              <a:pPr/>
              <a:t>22/01/15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FD5D-8BFC-41AD-A188-F94A8A59AC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98F-9C75-4370-A320-A063F76737D1}" type="datetimeFigureOut">
              <a:rPr lang="es-ES" smtClean="0"/>
              <a:pPr/>
              <a:t>22/01/15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FD5D-8BFC-41AD-A188-F94A8A59AC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98F-9C75-4370-A320-A063F76737D1}" type="datetimeFigureOut">
              <a:rPr lang="es-ES" smtClean="0"/>
              <a:pPr/>
              <a:t>22/01/15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FD5D-8BFC-41AD-A188-F94A8A59AC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98F-9C75-4370-A320-A063F76737D1}" type="datetimeFigureOut">
              <a:rPr lang="es-ES" smtClean="0"/>
              <a:pPr/>
              <a:t>22/01/15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FD5D-8BFC-41AD-A188-F94A8A59AC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98F-9C75-4370-A320-A063F76737D1}" type="datetimeFigureOut">
              <a:rPr lang="es-ES" smtClean="0"/>
              <a:pPr/>
              <a:t>22/01/15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FD5D-8BFC-41AD-A188-F94A8A59AC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98F-9C75-4370-A320-A063F76737D1}" type="datetimeFigureOut">
              <a:rPr lang="es-ES" smtClean="0"/>
              <a:pPr/>
              <a:t>22/01/15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FD5D-8BFC-41AD-A188-F94A8A59AC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798F-9C75-4370-A320-A063F76737D1}" type="datetimeFigureOut">
              <a:rPr lang="es-ES" smtClean="0"/>
              <a:pPr/>
              <a:t>22/01/15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FD5D-8BFC-41AD-A188-F94A8A59AC9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D798F-9C75-4370-A320-A063F76737D1}" type="datetimeFigureOut">
              <a:rPr lang="es-ES" smtClean="0"/>
              <a:pPr/>
              <a:t>22/01/15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9FD5D-8BFC-41AD-A188-F94A8A59AC9A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11760" y="2420888"/>
            <a:ext cx="6552728" cy="4437112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>
                <a:solidFill>
                  <a:schemeClr val="accent1">
                    <a:lumMod val="75000"/>
                  </a:schemeClr>
                </a:solidFill>
              </a:rPr>
              <a:t>El </a:t>
            </a:r>
            <a:r>
              <a:rPr lang="en-GB" sz="6000" b="1" dirty="0" err="1" smtClean="0">
                <a:solidFill>
                  <a:schemeClr val="accent1">
                    <a:lumMod val="75000"/>
                  </a:schemeClr>
                </a:solidFill>
              </a:rPr>
              <a:t>desarrollo</a:t>
            </a:r>
            <a:r>
              <a:rPr lang="en-GB" sz="6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6000" b="1" dirty="0" err="1" smtClean="0">
                <a:solidFill>
                  <a:schemeClr val="accent1">
                    <a:lumMod val="75000"/>
                  </a:schemeClr>
                </a:solidFill>
              </a:rPr>
              <a:t>económico</a:t>
            </a:r>
            <a:r>
              <a:rPr lang="en-GB" sz="6000" b="1" dirty="0" smtClean="0">
                <a:solidFill>
                  <a:schemeClr val="accent1">
                    <a:lumMod val="75000"/>
                  </a:schemeClr>
                </a:solidFill>
              </a:rPr>
              <a:t> de </a:t>
            </a:r>
            <a:r>
              <a:rPr lang="en-GB" sz="6000" b="1" dirty="0" err="1" smtClean="0">
                <a:solidFill>
                  <a:schemeClr val="accent1">
                    <a:lumMod val="75000"/>
                  </a:schemeClr>
                </a:solidFill>
              </a:rPr>
              <a:t>América</a:t>
            </a:r>
            <a:r>
              <a:rPr lang="en-GB" sz="6000" b="1" dirty="0" smtClean="0">
                <a:solidFill>
                  <a:schemeClr val="accent1">
                    <a:lumMod val="75000"/>
                  </a:schemeClr>
                </a:solidFill>
              </a:rPr>
              <a:t> Latina</a:t>
            </a:r>
            <a:br>
              <a:rPr lang="en-GB" sz="6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sz="31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Rebeca Gomez Betancourt</a:t>
            </a:r>
            <a:b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</a:rPr>
              <a:t>Université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 Lyon 2</a:t>
            </a: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75856" y="548680"/>
            <a:ext cx="5688632" cy="1800200"/>
          </a:xfrm>
        </p:spPr>
        <p:txBody>
          <a:bodyPr/>
          <a:lstStyle/>
          <a:p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Parcours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International </a:t>
            </a:r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Minerve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2">
                    <a:lumMod val="75000"/>
                  </a:schemeClr>
                </a:solidFill>
              </a:rPr>
              <a:t>Espagnol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L1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Semestre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2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2014</a:t>
            </a:r>
            <a:r>
              <a:rPr lang="en-GB" smtClean="0">
                <a:solidFill>
                  <a:schemeClr val="tx2">
                    <a:lumMod val="75000"/>
                  </a:schemeClr>
                </a:solidFill>
              </a:rPr>
              <a:t>-2015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4" name="3 Imagen" descr="ALmapbander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92696"/>
            <a:ext cx="3013094" cy="433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4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 l="19941" t="21536" r="17112" b="10038"/>
          <a:stretch>
            <a:fillRect/>
          </a:stretch>
        </p:blipFill>
        <p:spPr bwMode="auto">
          <a:xfrm>
            <a:off x="395536" y="1268760"/>
            <a:ext cx="828092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Preguntas relevantes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Preguntas relevantes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6-	¿Fue la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herencia colonial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la principal causa del subdesarrollo económico en AL? </a:t>
            </a:r>
          </a:p>
          <a:p>
            <a:pPr>
              <a:buNone/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s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eo-institucionalismo, </a:t>
            </a:r>
            <a:r>
              <a:rPr lang="es-ES" i="1" dirty="0" err="1" smtClean="0">
                <a:solidFill>
                  <a:schemeClr val="tx2">
                    <a:lumMod val="75000"/>
                  </a:schemeClr>
                </a:solidFill>
              </a:rPr>
              <a:t>path</a:t>
            </a: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ES" i="1" dirty="0" err="1" smtClean="0">
                <a:solidFill>
                  <a:schemeClr val="tx2">
                    <a:lumMod val="75000"/>
                  </a:schemeClr>
                </a:solidFill>
              </a:rPr>
              <a:t>dependence</a:t>
            </a: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i="1" dirty="0" err="1" smtClean="0">
                <a:solidFill>
                  <a:schemeClr val="tx2">
                    <a:lumMod val="75000"/>
                  </a:schemeClr>
                </a:solidFill>
              </a:rPr>
              <a:t>reversal</a:t>
            </a: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es-ES" i="1" dirty="0" err="1" smtClean="0">
                <a:solidFill>
                  <a:schemeClr val="tx2">
                    <a:lumMod val="75000"/>
                  </a:schemeClr>
                </a:solidFill>
              </a:rPr>
              <a:t>fortunes</a:t>
            </a: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, mercantilismo, esclavitud, minería de oro y plata, economías de plantación,…</a:t>
            </a:r>
          </a:p>
          <a:p>
            <a:pPr>
              <a:buNone/>
            </a:pP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s-ES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Preguntas relevantes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7-	¿Fueron las décadas de la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independencia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décadas pérdidas para el crecimiento económico de la región?</a:t>
            </a:r>
          </a:p>
          <a:p>
            <a:pPr>
              <a:buNone/>
            </a:pPr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alcanización, décadas pérdidas, estancamiento minero, trayectorias divergentes</a:t>
            </a:r>
          </a:p>
          <a:p>
            <a:pPr>
              <a:buNone/>
            </a:pPr>
            <a:endParaRPr lang="es-ES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Preguntas relevantes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8-	¿Cuál fue el impacto sobre el crecimiento económico de la inserción de AL a los mercados internacionales durante la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Primera Globalización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y los efectos de los shocks externos de las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Guerras Mundiales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y la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Gran Depresión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? </a:t>
            </a:r>
          </a:p>
          <a:p>
            <a:pPr>
              <a:buNone/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s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Teoría de la dependencia, relaciones reales de intercambio, inversiones exteriores de capital-IED, ferrocarriles, migraciones internacionales, industrialización incipiente, …</a:t>
            </a:r>
          </a:p>
          <a:p>
            <a:pPr>
              <a:buNone/>
            </a:pPr>
            <a:endParaRPr lang="es-ES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Preguntas relevantes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67544" y="1600200"/>
            <a:ext cx="8424936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9-	¿Cuál fue el resultado sobre el crecimiento económico de AL de las políticas de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industrialización dirigida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por el Estado?</a:t>
            </a:r>
          </a:p>
          <a:p>
            <a:pPr>
              <a:buNone/>
            </a:pPr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ISI, economías de escala, industrialización dirigida por el Estado, política industrial, CEPAL, integración regional, intervencionismo estatal</a:t>
            </a:r>
          </a:p>
          <a:p>
            <a:pPr>
              <a:buNone/>
            </a:pPr>
            <a:endParaRPr lang="es-ES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Preguntas relevantes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10-	¿Cuál fue el impacto de la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crisis de la deuda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en los años 80? ¿Otra década perdida para el crecimiento?</a:t>
            </a:r>
          </a:p>
          <a:p>
            <a:pPr>
              <a:buNone/>
            </a:pPr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risis de la deuda, hiperinflación, petrodólares, reformas de mercado, neo-liberalismo</a:t>
            </a:r>
          </a:p>
          <a:p>
            <a:pPr>
              <a:buNone/>
            </a:pPr>
            <a:endParaRPr lang="es-ES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Preguntas relevantes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11-	¿Cuáles son las perspectivas actuales de América Latina? </a:t>
            </a:r>
          </a:p>
          <a:p>
            <a:pPr>
              <a:buNone/>
            </a:pPr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risis financiera 2008, mercados emergentes, exportaciones, nueva izquierda vs. liberalismo</a:t>
            </a:r>
          </a:p>
          <a:p>
            <a:pPr>
              <a:buNone/>
            </a:pPr>
            <a:endParaRPr lang="es-ES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Bibliografía 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básica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s-ES" sz="2800" dirty="0" err="1" smtClean="0">
                <a:solidFill>
                  <a:srgbClr val="1F497D">
                    <a:lumMod val="75000"/>
                  </a:srgbClr>
                </a:solidFill>
              </a:rPr>
              <a:t>Bulmer</a:t>
            </a:r>
            <a:r>
              <a:rPr lang="es-ES" sz="2800" dirty="0" smtClean="0">
                <a:solidFill>
                  <a:srgbClr val="1F497D">
                    <a:lumMod val="75000"/>
                  </a:srgbClr>
                </a:solidFill>
              </a:rPr>
              <a:t>-Thomas</a:t>
            </a:r>
            <a:r>
              <a:rPr lang="es-ES" sz="2800" dirty="0">
                <a:solidFill>
                  <a:srgbClr val="1F497D">
                    <a:lumMod val="75000"/>
                  </a:srgbClr>
                </a:solidFill>
              </a:rPr>
              <a:t>, V</a:t>
            </a:r>
            <a:r>
              <a:rPr lang="es-ES" sz="2800" dirty="0" smtClean="0">
                <a:solidFill>
                  <a:srgbClr val="1F497D">
                    <a:lumMod val="75000"/>
                  </a:srgbClr>
                </a:solidFill>
              </a:rPr>
              <a:t>. (2003), </a:t>
            </a:r>
            <a:r>
              <a:rPr lang="es-ES" sz="2800" dirty="0" err="1">
                <a:solidFill>
                  <a:srgbClr val="1F497D">
                    <a:lumMod val="75000"/>
                  </a:srgbClr>
                </a:solidFill>
              </a:rPr>
              <a:t>The</a:t>
            </a:r>
            <a:r>
              <a:rPr lang="es-ES" sz="2800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s-ES" sz="2800" dirty="0" err="1">
                <a:solidFill>
                  <a:srgbClr val="1F497D">
                    <a:lumMod val="75000"/>
                  </a:srgbClr>
                </a:solidFill>
              </a:rPr>
              <a:t>Economic</a:t>
            </a:r>
            <a:r>
              <a:rPr lang="es-ES" sz="2800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s-ES" sz="2800" dirty="0" err="1">
                <a:solidFill>
                  <a:srgbClr val="1F497D">
                    <a:lumMod val="75000"/>
                  </a:srgbClr>
                </a:solidFill>
              </a:rPr>
              <a:t>History</a:t>
            </a:r>
            <a:r>
              <a:rPr lang="es-ES" sz="2800" dirty="0">
                <a:solidFill>
                  <a:srgbClr val="1F497D">
                    <a:lumMod val="75000"/>
                  </a:srgbClr>
                </a:solidFill>
              </a:rPr>
              <a:t> of </a:t>
            </a:r>
            <a:r>
              <a:rPr lang="es-ES" sz="2800" dirty="0" err="1">
                <a:solidFill>
                  <a:srgbClr val="1F497D">
                    <a:lumMod val="75000"/>
                  </a:srgbClr>
                </a:solidFill>
              </a:rPr>
              <a:t>Latin</a:t>
            </a:r>
            <a:r>
              <a:rPr lang="es-ES" sz="2800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s-ES" sz="2800" dirty="0" err="1">
                <a:solidFill>
                  <a:srgbClr val="1F497D">
                    <a:lumMod val="75000"/>
                  </a:srgbClr>
                </a:solidFill>
              </a:rPr>
              <a:t>America</a:t>
            </a:r>
            <a:r>
              <a:rPr lang="es-ES" sz="2800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s-ES" sz="2800" dirty="0" err="1">
                <a:solidFill>
                  <a:srgbClr val="1F497D">
                    <a:lumMod val="75000"/>
                  </a:srgbClr>
                </a:solidFill>
              </a:rPr>
              <a:t>since</a:t>
            </a:r>
            <a:r>
              <a:rPr lang="es-ES" sz="2800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s-ES" sz="2800" dirty="0" err="1">
                <a:solidFill>
                  <a:srgbClr val="1F497D">
                    <a:lumMod val="75000"/>
                  </a:srgbClr>
                </a:solidFill>
              </a:rPr>
              <a:t>independence</a:t>
            </a:r>
            <a:r>
              <a:rPr lang="es-ES" sz="2800" dirty="0">
                <a:solidFill>
                  <a:srgbClr val="1F497D">
                    <a:lumMod val="75000"/>
                  </a:srgbClr>
                </a:solidFill>
              </a:rPr>
              <a:t>, Cambridge </a:t>
            </a:r>
            <a:r>
              <a:rPr lang="es-ES" sz="2800" dirty="0" err="1">
                <a:solidFill>
                  <a:srgbClr val="1F497D">
                    <a:lumMod val="75000"/>
                  </a:srgbClr>
                </a:solidFill>
              </a:rPr>
              <a:t>University</a:t>
            </a:r>
            <a:r>
              <a:rPr lang="es-ES" sz="2800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s-ES" sz="2800" dirty="0" err="1" smtClean="0">
                <a:solidFill>
                  <a:srgbClr val="1F497D">
                    <a:lumMod val="75000"/>
                  </a:srgbClr>
                </a:solidFill>
              </a:rPr>
              <a:t>Press</a:t>
            </a:r>
            <a:r>
              <a:rPr lang="es-ES" sz="2800" dirty="0" smtClean="0">
                <a:solidFill>
                  <a:srgbClr val="1F497D">
                    <a:lumMod val="75000"/>
                  </a:srgbClr>
                </a:solidFill>
              </a:rPr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s-ES" sz="2800" dirty="0" err="1" smtClean="0">
                <a:solidFill>
                  <a:srgbClr val="1F497D">
                    <a:lumMod val="75000"/>
                  </a:srgbClr>
                </a:solidFill>
              </a:rPr>
              <a:t>Thorp</a:t>
            </a:r>
            <a:r>
              <a:rPr lang="es-ES" sz="2800" dirty="0" smtClean="0">
                <a:solidFill>
                  <a:srgbClr val="1F497D">
                    <a:lumMod val="75000"/>
                  </a:srgbClr>
                </a:solidFill>
              </a:rPr>
              <a:t>, Rosemary (1998), </a:t>
            </a:r>
            <a:r>
              <a:rPr lang="es-ES" sz="2800" dirty="0">
                <a:solidFill>
                  <a:schemeClr val="tx2">
                    <a:lumMod val="75000"/>
                  </a:schemeClr>
                </a:solidFill>
              </a:rPr>
              <a:t>Progreso, pobreza y exclusión. Una historia económica de América Latina en el 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siglo XX.</a:t>
            </a:r>
          </a:p>
          <a:p>
            <a:pPr marL="514350" indent="-514350">
              <a:buFont typeface="+mj-lt"/>
              <a:buAutoNum type="arabicParenR"/>
            </a:pPr>
            <a:r>
              <a:rPr lang="es-ES" sz="2800" dirty="0" err="1" smtClean="0">
                <a:solidFill>
                  <a:schemeClr val="tx2">
                    <a:lumMod val="75000"/>
                  </a:schemeClr>
                </a:solidFill>
              </a:rPr>
              <a:t>Bértola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, Luis; Ocampo J.A. (2010), Desarrollo, vaivenes y desigualdad, Secretaría General Latinoamericana.</a:t>
            </a:r>
          </a:p>
          <a:p>
            <a:pPr marL="514350" indent="-514350">
              <a:buFont typeface="+mj-lt"/>
              <a:buAutoNum type="arabicParenR"/>
            </a:pPr>
            <a:r>
              <a:rPr lang="es-ES" sz="2800" dirty="0" err="1" smtClean="0">
                <a:solidFill>
                  <a:schemeClr val="tx2">
                    <a:lumMod val="75000"/>
                  </a:schemeClr>
                </a:solidFill>
              </a:rPr>
              <a:t>Bértola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, Luis; </a:t>
            </a:r>
            <a:r>
              <a:rPr lang="es-ES" sz="2800" dirty="0" err="1" smtClean="0">
                <a:solidFill>
                  <a:schemeClr val="tx2">
                    <a:lumMod val="75000"/>
                  </a:schemeClr>
                </a:solidFill>
              </a:rPr>
              <a:t>Gerchunoff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, Pablo (2011), Institucionalidad y desarrollo económico en América Latina, CEPAL.</a:t>
            </a:r>
          </a:p>
          <a:p>
            <a:endParaRPr lang="es-ES" sz="2800" dirty="0" smtClean="0">
              <a:solidFill>
                <a:srgbClr val="1F497D">
                  <a:lumMod val="75000"/>
                </a:srgb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369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Temario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57332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es-ES" sz="2800" u="sng" dirty="0" smtClean="0">
                <a:solidFill>
                  <a:schemeClr val="tx2">
                    <a:lumMod val="75000"/>
                  </a:schemeClr>
                </a:solidFill>
              </a:rPr>
              <a:t>PARTE I: El desarrollo de América Latina</a:t>
            </a:r>
          </a:p>
          <a:p>
            <a:pPr>
              <a:lnSpc>
                <a:spcPct val="110000"/>
              </a:lnSpc>
              <a:buNone/>
            </a:pP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1. Los problemas del crecimiento, del atraso y la modernización económica en el largo plazo</a:t>
            </a:r>
          </a:p>
          <a:p>
            <a:pPr>
              <a:lnSpc>
                <a:spcPct val="110000"/>
              </a:lnSpc>
              <a:buNone/>
            </a:pP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2. La herencia colonial, guerras de Independencia y formación de los nuevos estados, 1800-1870</a:t>
            </a:r>
          </a:p>
          <a:p>
            <a:pPr>
              <a:lnSpc>
                <a:spcPct val="110000"/>
              </a:lnSpc>
              <a:buNone/>
            </a:pP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3. América Latina en la Primera Globalización 1870-1913 </a:t>
            </a:r>
          </a:p>
          <a:p>
            <a:pPr>
              <a:lnSpc>
                <a:spcPct val="110000"/>
              </a:lnSpc>
              <a:buNone/>
            </a:pP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4. La industrialización dirigida por el Estado 1940s-1970s</a:t>
            </a:r>
          </a:p>
          <a:p>
            <a:pPr>
              <a:lnSpc>
                <a:spcPct val="110000"/>
              </a:lnSpc>
              <a:buNone/>
            </a:pP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5. Crisis y lenta recuperación 1973-2010</a:t>
            </a:r>
          </a:p>
          <a:p>
            <a:pPr>
              <a:lnSpc>
                <a:spcPct val="110000"/>
              </a:lnSpc>
              <a:buNone/>
            </a:pP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6. Emergencia de una nueva fase de prosperidad 2010-…?</a:t>
            </a:r>
          </a:p>
          <a:p>
            <a:pPr>
              <a:lnSpc>
                <a:spcPct val="110000"/>
              </a:lnSpc>
              <a:buNone/>
            </a:pPr>
            <a:r>
              <a:rPr lang="es-ES" sz="2800" u="sng" dirty="0">
                <a:solidFill>
                  <a:schemeClr val="tx2">
                    <a:lumMod val="75000"/>
                  </a:schemeClr>
                </a:solidFill>
              </a:rPr>
              <a:t>PARTE II: América Latina </a:t>
            </a:r>
            <a:r>
              <a:rPr lang="es-ES" sz="2800" u="sng" dirty="0" smtClean="0">
                <a:solidFill>
                  <a:schemeClr val="tx2">
                    <a:lumMod val="75000"/>
                  </a:schemeClr>
                </a:solidFill>
              </a:rPr>
              <a:t>hoy</a:t>
            </a:r>
          </a:p>
          <a:p>
            <a:pPr>
              <a:lnSpc>
                <a:spcPct val="110000"/>
              </a:lnSpc>
              <a:buNone/>
            </a:pP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7. Desarrollo reciente y perspectivas de futuro de algunos países de América Latina: </a:t>
            </a:r>
            <a:r>
              <a:rPr lang="es-ES" sz="2800" dirty="0" err="1" smtClean="0">
                <a:solidFill>
                  <a:schemeClr val="tx2">
                    <a:lumMod val="75000"/>
                  </a:schemeClr>
                </a:solidFill>
              </a:rPr>
              <a:t>Bra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2800" dirty="0" err="1" smtClean="0">
                <a:solidFill>
                  <a:schemeClr val="tx2">
                    <a:lumMod val="75000"/>
                  </a:schemeClr>
                </a:solidFill>
              </a:rPr>
              <a:t>Mex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2800" dirty="0" err="1" smtClean="0">
                <a:solidFill>
                  <a:schemeClr val="tx2">
                    <a:lumMod val="75000"/>
                  </a:schemeClr>
                </a:solidFill>
              </a:rPr>
              <a:t>Arg</a:t>
            </a: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, Ven, Chi.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Evaluación</a:t>
            </a: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57332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sz="2800" u="sng" dirty="0" smtClean="0">
                <a:solidFill>
                  <a:schemeClr val="tx2">
                    <a:lumMod val="75000"/>
                  </a:schemeClr>
                </a:solidFill>
              </a:rPr>
              <a:t>Participación, presentaciones  y discusión</a:t>
            </a:r>
          </a:p>
          <a:p>
            <a:pPr>
              <a:buNone/>
            </a:pPr>
            <a:r>
              <a:rPr lang="es-ES" sz="2800" u="sng" dirty="0" smtClean="0">
                <a:solidFill>
                  <a:schemeClr val="tx2">
                    <a:lumMod val="75000"/>
                  </a:schemeClr>
                </a:solidFill>
              </a:rPr>
              <a:t>Temas de ensayo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solidFill>
                  <a:srgbClr val="1F497D">
                    <a:lumMod val="75000"/>
                  </a:srgbClr>
                </a:solidFill>
              </a:rPr>
              <a:t>Capital humano, desarrollo humano y niveles de vida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solidFill>
                  <a:srgbClr val="1F497D">
                    <a:lumMod val="75000"/>
                  </a:srgbClr>
                </a:solidFill>
              </a:rPr>
              <a:t>Crisis de la deuda externa en AL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solidFill>
                  <a:srgbClr val="1F497D">
                    <a:lumMod val="75000"/>
                  </a:srgbClr>
                </a:solidFill>
              </a:rPr>
              <a:t>Desigualdades en AL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solidFill>
                  <a:srgbClr val="1F497D">
                    <a:lumMod val="75000"/>
                  </a:srgbClr>
                </a:solidFill>
              </a:rPr>
              <a:t>El sector agrario en AL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solidFill>
                  <a:srgbClr val="1F497D">
                    <a:lumMod val="75000"/>
                  </a:srgbClr>
                </a:solidFill>
              </a:rPr>
              <a:t>Evolución de los Términos de intercambio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solidFill>
                  <a:srgbClr val="1F497D">
                    <a:lumMod val="75000"/>
                  </a:srgbClr>
                </a:solidFill>
              </a:rPr>
              <a:t>Geografía y recursos naturales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solidFill>
                  <a:srgbClr val="1F497D">
                    <a:lumMod val="75000"/>
                  </a:srgbClr>
                </a:solidFill>
              </a:rPr>
              <a:t>La liberalización económica a finales del siglo XX en AL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solidFill>
                  <a:srgbClr val="1F497D">
                    <a:lumMod val="75000"/>
                  </a:srgbClr>
                </a:solidFill>
              </a:rPr>
              <a:t>Instituciones y desarrollo en AL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solidFill>
                  <a:srgbClr val="1F497D">
                    <a:lumMod val="75000"/>
                  </a:srgbClr>
                </a:solidFill>
              </a:rPr>
              <a:t>Las migraciones en AL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solidFill>
                  <a:srgbClr val="1F497D">
                    <a:lumMod val="75000"/>
                  </a:srgbClr>
                </a:solidFill>
              </a:rPr>
              <a:t>Pobreza en AL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solidFill>
                  <a:srgbClr val="1F497D">
                    <a:lumMod val="75000"/>
                  </a:srgbClr>
                </a:solidFill>
              </a:rPr>
              <a:t>Pensamiento neo-estructuralista de la CEPAL.</a:t>
            </a:r>
            <a:endParaRPr lang="es-ES" sz="2800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7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Preguntas relevantes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611560" y="1600200"/>
            <a:ext cx="8136904" cy="49971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1-	¿Se puede hablar de “América Latina” como un conjunto de países que comparten más de lo que les distingue y les separa? </a:t>
            </a:r>
          </a:p>
          <a:p>
            <a:pPr>
              <a:buNone/>
            </a:pPr>
            <a:r>
              <a:rPr lang="es-ES" i="1" u="sng" dirty="0" smtClean="0">
                <a:solidFill>
                  <a:schemeClr val="tx2">
                    <a:lumMod val="75000"/>
                  </a:schemeClr>
                </a:solidFill>
              </a:rPr>
              <a:t>Comparten</a:t>
            </a: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 un patrón de especialización productiva basado en la explotación de los recursos naturales.</a:t>
            </a:r>
          </a:p>
          <a:p>
            <a:pPr>
              <a:buNone/>
            </a:pP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una volatilidad mayor de la de cualquier otro grupo de países de niveles similares de ingreso (especialización + acceso cíclico a los mercados de capitales)</a:t>
            </a:r>
            <a:endParaRPr lang="es-ES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Preguntas relevantes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136904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</a:rPr>
              <a:t>1-	¿Se puede hablar de “América Latina” como un conjunto de países que comparten más de lo que les distingue y les separa? </a:t>
            </a:r>
          </a:p>
          <a:p>
            <a:pPr>
              <a:buNone/>
            </a:pPr>
            <a:r>
              <a:rPr lang="es-ES" sz="2800" i="1" u="sng" dirty="0" smtClean="0">
                <a:solidFill>
                  <a:schemeClr val="tx2">
                    <a:lumMod val="75000"/>
                  </a:schemeClr>
                </a:solidFill>
              </a:rPr>
              <a:t>Se diferencian</a:t>
            </a:r>
            <a:r>
              <a:rPr lang="es-ES" sz="2800" i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es-ES" sz="2800" i="1" dirty="0" smtClean="0">
                <a:solidFill>
                  <a:schemeClr val="tx2">
                    <a:lumMod val="75000"/>
                  </a:schemeClr>
                </a:solidFill>
              </a:rPr>
              <a:t> -	Distinta composición de la población: indígenas pre-coloniales, afroamericanos e inmigrantes europeos.</a:t>
            </a:r>
          </a:p>
          <a:p>
            <a:pPr>
              <a:buNone/>
            </a:pPr>
            <a:r>
              <a:rPr lang="es-ES" sz="2800" i="1" dirty="0" smtClean="0">
                <a:solidFill>
                  <a:schemeClr val="tx2">
                    <a:lumMod val="75000"/>
                  </a:schemeClr>
                </a:solidFill>
              </a:rPr>
              <a:t>-	Distintos niveles de ingresos entre países.</a:t>
            </a:r>
          </a:p>
          <a:p>
            <a:pPr>
              <a:buNone/>
            </a:pPr>
            <a:r>
              <a:rPr lang="es-ES" sz="2800" i="1" dirty="0" smtClean="0">
                <a:solidFill>
                  <a:schemeClr val="tx2">
                    <a:lumMod val="75000"/>
                  </a:schemeClr>
                </a:solidFill>
              </a:rPr>
              <a:t>-	Diferentes actividades primarias: agrícolas, mineras, ganaderas.</a:t>
            </a:r>
          </a:p>
          <a:p>
            <a:pPr>
              <a:buNone/>
            </a:pPr>
            <a:r>
              <a:rPr lang="es-ES" sz="2800" i="1" dirty="0" smtClean="0">
                <a:solidFill>
                  <a:schemeClr val="tx2">
                    <a:lumMod val="75000"/>
                  </a:schemeClr>
                </a:solidFill>
              </a:rPr>
              <a:t>-	Diferentes situaciones climáticas: zonas templadas, tropicales …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Preguntas relevantes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2-	¿Disponemos de suficiente evidencia empírica para el estudio del desarrollo económico de América Latina? </a:t>
            </a:r>
          </a:p>
          <a:p>
            <a:pPr>
              <a:buNone/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s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Población, PIB, Comercio, Energía, datos totales y regionales.</a:t>
            </a:r>
          </a:p>
          <a:p>
            <a:pPr>
              <a:buNone/>
            </a:pP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Preguntas relevantes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3-	¿Es la dependencia en los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recursos naturales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la que ha condenado a la región al subdesarrollo? </a:t>
            </a:r>
          </a:p>
          <a:p>
            <a:pPr>
              <a:buNone/>
            </a:pP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	L</a:t>
            </a: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otería de los recursos naturales, enfermedad holandesa, relaciones reales de intercambio, teoría de la dependencia.</a:t>
            </a:r>
          </a:p>
          <a:p>
            <a:pPr>
              <a:buNone/>
            </a:pP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Preguntas relevantes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4-	¿Cuál es el peso de la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inestabilidad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y la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desigualdad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en AL sobre el crecimiento económico? </a:t>
            </a:r>
          </a:p>
          <a:p>
            <a:pPr>
              <a:buNone/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s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	C</a:t>
            </a:r>
            <a:r>
              <a:rPr lang="es-ES" i="1" dirty="0" smtClean="0">
                <a:solidFill>
                  <a:schemeClr val="tx2">
                    <a:lumMod val="75000"/>
                  </a:schemeClr>
                </a:solidFill>
              </a:rPr>
              <a:t>oncentración de la riqueza, volatilidad, inestabilidad institucional, el peso de los indígenas, …</a:t>
            </a:r>
          </a:p>
          <a:p>
            <a:pPr>
              <a:buNone/>
            </a:pP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Preguntas relevantes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5-	¿Se puede decir que el crecimiento económico de América Latina ha sido estrictamente un </a:t>
            </a:r>
            <a:r>
              <a:rPr lang="es-ES" u="sng" dirty="0" smtClean="0">
                <a:solidFill>
                  <a:schemeClr val="tx2">
                    <a:lumMod val="75000"/>
                  </a:schemeClr>
                </a:solidFill>
              </a:rPr>
              <a:t>crecimiento extensivo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, impulsado por el aumento de su población, en contraposición al crecimiento intensivo (vía incremento del PIB per cápita, productividad) que desde 1820 caracteriza a los países desarrollados occidentales?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s-E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s-ES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</TotalTime>
  <Words>351</Words>
  <Application>Microsoft Macintosh PowerPoint</Application>
  <PresentationFormat>Présentation à l'écran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Tema de Office</vt:lpstr>
      <vt:lpstr>El desarrollo económico de América Latina   Rebeca Gomez Betancourt Université Lyon 2</vt:lpstr>
      <vt:lpstr>Temario</vt:lpstr>
      <vt:lpstr>Evaluación</vt:lpstr>
      <vt:lpstr>Preguntas relevantes</vt:lpstr>
      <vt:lpstr>Preguntas relevantes</vt:lpstr>
      <vt:lpstr>Preguntas relevantes</vt:lpstr>
      <vt:lpstr>Preguntas relevantes</vt:lpstr>
      <vt:lpstr>Preguntas relevantes</vt:lpstr>
      <vt:lpstr>Preguntas relevantes</vt:lpstr>
      <vt:lpstr>Preguntas relevantes</vt:lpstr>
      <vt:lpstr>Preguntas relevantes</vt:lpstr>
      <vt:lpstr>Preguntas relevantes</vt:lpstr>
      <vt:lpstr>Preguntas relevantes</vt:lpstr>
      <vt:lpstr>Preguntas relevantes</vt:lpstr>
      <vt:lpstr>Preguntas relevantes</vt:lpstr>
      <vt:lpstr>Preguntas relevantes</vt:lpstr>
      <vt:lpstr>Bibliografía básica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Rebeca Gomez Betancourt</cp:lastModifiedBy>
  <cp:revision>44</cp:revision>
  <cp:lastPrinted>2014-01-23T12:46:17Z</cp:lastPrinted>
  <dcterms:created xsi:type="dcterms:W3CDTF">2012-12-07T15:14:23Z</dcterms:created>
  <dcterms:modified xsi:type="dcterms:W3CDTF">2015-01-22T14:15:48Z</dcterms:modified>
</cp:coreProperties>
</file>