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3" r:id="rId4"/>
    <p:sldId id="257" r:id="rId5"/>
    <p:sldId id="265" r:id="rId6"/>
    <p:sldId id="260" r:id="rId7"/>
    <p:sldId id="275" r:id="rId8"/>
    <p:sldId id="264" r:id="rId9"/>
    <p:sldId id="270" r:id="rId10"/>
    <p:sldId id="261" r:id="rId11"/>
    <p:sldId id="272" r:id="rId12"/>
    <p:sldId id="269" r:id="rId13"/>
    <p:sldId id="271" r:id="rId14"/>
    <p:sldId id="262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dsi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B3A0D"/>
    <a:srgbClr val="CC0000"/>
    <a:srgbClr val="477A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2521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5486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8737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064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74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0301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5205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051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262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34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354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CC49-B1D6-4B20-B02F-AD7EA4F7A908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E4DE-8188-4588-ACF1-C2D2AAB6AA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333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indy\Desktop\Visit%20Costa%20Rica!%20Nueva%20campa&#241;a%202013%20-%20Instituto%20Costarricense%20de%20Turismo%20(ICT)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9224" y="2636912"/>
            <a:ext cx="6984776" cy="2597674"/>
          </a:xfrm>
        </p:spPr>
        <p:txBody>
          <a:bodyPr>
            <a:noAutofit/>
          </a:bodyPr>
          <a:lstStyle/>
          <a:p>
            <a:r>
              <a:rPr lang="fr-FR" sz="96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Turismo</a:t>
            </a:r>
            <a:r>
              <a:rPr lang="fr-FR" sz="96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en Costa </a:t>
            </a:r>
            <a:r>
              <a:rPr lang="fr-FR" sz="96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rica</a:t>
            </a:r>
            <a:endParaRPr lang="fr-FR" sz="96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II -  El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 :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una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reserva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financiera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increible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para la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economía</a:t>
            </a:r>
            <a:endParaRPr lang="fr-FR" sz="3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just"/>
            <a:r>
              <a:rPr lang="fr-FR" sz="2600" dirty="0" smtClean="0">
                <a:latin typeface="Cambria" panose="02040503050406030204" pitchFamily="18" charset="0"/>
              </a:rPr>
              <a:t> Al </a:t>
            </a:r>
            <a:r>
              <a:rPr lang="fr-FR" sz="2600" dirty="0" err="1" smtClean="0">
                <a:latin typeface="Cambria" panose="02040503050406030204" pitchFamily="18" charset="0"/>
              </a:rPr>
              <a:t>principio</a:t>
            </a:r>
            <a:r>
              <a:rPr lang="fr-FR" sz="2600" dirty="0" smtClean="0">
                <a:latin typeface="Cambria" panose="02040503050406030204" pitchFamily="18" charset="0"/>
              </a:rPr>
              <a:t> : </a:t>
            </a:r>
            <a:r>
              <a:rPr lang="fr-FR" sz="2600" dirty="0" err="1" smtClean="0">
                <a:latin typeface="Cambria" panose="02040503050406030204" pitchFamily="18" charset="0"/>
              </a:rPr>
              <a:t>monumentos</a:t>
            </a: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 smtClean="0">
                <a:latin typeface="Cambria" panose="02040503050406030204" pitchFamily="18" charset="0"/>
              </a:rPr>
              <a:t>+ </a:t>
            </a:r>
            <a:r>
              <a:rPr lang="fr-FR" sz="2600" dirty="0" err="1" smtClean="0">
                <a:latin typeface="Cambria" panose="02040503050406030204" pitchFamily="18" charset="0"/>
              </a:rPr>
              <a:t>folclore</a:t>
            </a:r>
            <a:r>
              <a:rPr lang="fr-FR" sz="2600" dirty="0" smtClean="0">
                <a:latin typeface="Cambria" panose="02040503050406030204" pitchFamily="18" charset="0"/>
              </a:rPr>
              <a:t> +</a:t>
            </a: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 smtClean="0">
                <a:latin typeface="Cambria" panose="02040503050406030204" pitchFamily="18" charset="0"/>
              </a:rPr>
              <a:t>café - </a:t>
            </a:r>
            <a:r>
              <a:rPr lang="fr-FR" sz="2600" dirty="0" err="1" smtClean="0">
                <a:latin typeface="Cambria" panose="02040503050406030204" pitchFamily="18" charset="0"/>
              </a:rPr>
              <a:t>playas</a:t>
            </a:r>
            <a:r>
              <a:rPr lang="fr-FR" sz="2600" dirty="0" smtClean="0">
                <a:latin typeface="Cambria" panose="02040503050406030204" pitchFamily="18" charset="0"/>
              </a:rPr>
              <a:t> –</a:t>
            </a:r>
            <a:r>
              <a:rPr lang="fr-FR" sz="2600" dirty="0" err="1" smtClean="0">
                <a:latin typeface="Cambria" panose="02040503050406030204" pitchFamily="18" charset="0"/>
              </a:rPr>
              <a:t>naturaleza</a:t>
            </a:r>
            <a:r>
              <a:rPr lang="fr-FR" sz="2600" dirty="0" smtClean="0"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fr-FR" sz="2600" dirty="0" smtClean="0">
                <a:latin typeface="Cambria" panose="02040503050406030204" pitchFamily="18" charset="0"/>
              </a:rPr>
              <a:t> 1985 : 262 000 turistas ; 1995 : 792 000 (+ 300 %)</a:t>
            </a:r>
          </a:p>
          <a:p>
            <a:pPr algn="just"/>
            <a:r>
              <a:rPr lang="fr-FR" sz="2600" dirty="0" smtClean="0">
                <a:latin typeface="Cambria" panose="02040503050406030204" pitchFamily="18" charset="0"/>
              </a:rPr>
              <a:t> </a:t>
            </a:r>
            <a:r>
              <a:rPr lang="fr-FR" sz="2600" dirty="0" err="1" smtClean="0">
                <a:latin typeface="Cambria" panose="02040503050406030204" pitchFamily="18" charset="0"/>
              </a:rPr>
              <a:t>Hoy</a:t>
            </a:r>
            <a:r>
              <a:rPr lang="fr-FR" sz="2600" dirty="0" smtClean="0">
                <a:latin typeface="Cambria" panose="02040503050406030204" pitchFamily="18" charset="0"/>
              </a:rPr>
              <a:t> : + de 2 </a:t>
            </a:r>
            <a:r>
              <a:rPr lang="fr-FR" sz="2600" dirty="0" err="1" smtClean="0">
                <a:latin typeface="Cambria" panose="02040503050406030204" pitchFamily="18" charset="0"/>
              </a:rPr>
              <a:t>millones</a:t>
            </a:r>
            <a:r>
              <a:rPr lang="fr-FR" sz="2600" dirty="0" smtClean="0">
                <a:latin typeface="Cambria" panose="02040503050406030204" pitchFamily="18" charset="0"/>
              </a:rPr>
              <a:t> de turistas </a:t>
            </a:r>
            <a:r>
              <a:rPr lang="fr-FR" sz="2600" dirty="0" err="1" smtClean="0">
                <a:latin typeface="Cambria" panose="02040503050406030204" pitchFamily="18" charset="0"/>
              </a:rPr>
              <a:t>cada</a:t>
            </a:r>
            <a:r>
              <a:rPr lang="fr-FR" sz="2600" dirty="0" smtClean="0">
                <a:latin typeface="Cambria" panose="02040503050406030204" pitchFamily="18" charset="0"/>
              </a:rPr>
              <a:t> </a:t>
            </a:r>
            <a:r>
              <a:rPr lang="fr-FR" sz="2600" dirty="0" err="1" smtClean="0">
                <a:latin typeface="Cambria" panose="02040503050406030204" pitchFamily="18" charset="0"/>
              </a:rPr>
              <a:t>año</a:t>
            </a:r>
            <a:endParaRPr lang="fr-FR" sz="2600" dirty="0" smtClean="0">
              <a:latin typeface="Cambria" panose="02040503050406030204" pitchFamily="18" charset="0"/>
            </a:endParaRPr>
          </a:p>
          <a:p>
            <a:pPr algn="just"/>
            <a:r>
              <a:rPr lang="fr-FR" sz="2600" dirty="0" smtClean="0">
                <a:latin typeface="Cambria" panose="02040503050406030204" pitchFamily="18" charset="0"/>
              </a:rPr>
              <a:t> </a:t>
            </a:r>
            <a:r>
              <a:rPr lang="fr-FR" sz="2600" dirty="0" err="1" smtClean="0">
                <a:latin typeface="Cambria" panose="02040503050406030204" pitchFamily="18" charset="0"/>
              </a:rPr>
              <a:t>Recetas</a:t>
            </a:r>
            <a:r>
              <a:rPr lang="fr-FR" sz="2600" dirty="0" smtClean="0">
                <a:latin typeface="Cambria" panose="02040503050406030204" pitchFamily="18" charset="0"/>
              </a:rPr>
              <a:t> de </a:t>
            </a:r>
            <a:r>
              <a:rPr lang="fr-FR" sz="2600" dirty="0" err="1" smtClean="0">
                <a:latin typeface="Cambria" panose="02040503050406030204" pitchFamily="18" charset="0"/>
              </a:rPr>
              <a:t>turismo</a:t>
            </a:r>
            <a:r>
              <a:rPr lang="fr-FR" sz="2600" dirty="0" smtClean="0">
                <a:latin typeface="Cambria" panose="02040503050406030204" pitchFamily="18" charset="0"/>
              </a:rPr>
              <a:t> : 1984 : 117 </a:t>
            </a:r>
            <a:r>
              <a:rPr lang="fr-FR" sz="2600" dirty="0" err="1" smtClean="0">
                <a:latin typeface="Cambria" panose="02040503050406030204" pitchFamily="18" charset="0"/>
              </a:rPr>
              <a:t>milliones</a:t>
            </a:r>
            <a:r>
              <a:rPr lang="fr-FR" sz="2600" dirty="0" smtClean="0">
                <a:latin typeface="Cambria" panose="02040503050406030204" pitchFamily="18" charset="0"/>
              </a:rPr>
              <a:t> $ ;</a:t>
            </a: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 smtClean="0">
                <a:latin typeface="Cambria" panose="02040503050406030204" pitchFamily="18" charset="0"/>
              </a:rPr>
              <a:t>1998 : 884 </a:t>
            </a:r>
            <a:r>
              <a:rPr lang="fr-FR" sz="2600" dirty="0" err="1" smtClean="0">
                <a:latin typeface="Cambria" panose="02040503050406030204" pitchFamily="18" charset="0"/>
              </a:rPr>
              <a:t>milliones</a:t>
            </a:r>
            <a:r>
              <a:rPr lang="fr-FR" sz="2600" dirty="0" smtClean="0">
                <a:latin typeface="Cambria" panose="02040503050406030204" pitchFamily="18" charset="0"/>
              </a:rPr>
              <a:t> $</a:t>
            </a:r>
          </a:p>
          <a:p>
            <a:pPr algn="just"/>
            <a:r>
              <a:rPr lang="es-ES" sz="2600" dirty="0" smtClean="0">
                <a:latin typeface="Cambria" panose="02040503050406030204" pitchFamily="18" charset="0"/>
              </a:rPr>
              <a:t> Parques más accesibles + cercanos de la región central  : </a:t>
            </a:r>
          </a:p>
          <a:p>
            <a:pPr algn="just">
              <a:buNone/>
            </a:pPr>
            <a:r>
              <a:rPr lang="es-ES" sz="2600" dirty="0" smtClean="0">
                <a:latin typeface="Cambria" panose="02040503050406030204" pitchFamily="18" charset="0"/>
              </a:rPr>
              <a:t>      -  el parque nacional </a:t>
            </a:r>
            <a:r>
              <a:rPr lang="es-ES" sz="2600" dirty="0" err="1" smtClean="0">
                <a:latin typeface="Cambria" panose="02040503050406030204" pitchFamily="18" charset="0"/>
              </a:rPr>
              <a:t>Poàs</a:t>
            </a:r>
            <a:endParaRPr lang="es-ES" sz="2600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es-ES" sz="2600" dirty="0" smtClean="0">
                <a:latin typeface="Cambria" panose="02040503050406030204" pitchFamily="18" charset="0"/>
              </a:rPr>
              <a:t>      - el parque nacional de </a:t>
            </a:r>
            <a:r>
              <a:rPr lang="es-ES" sz="2600" dirty="0" err="1" smtClean="0">
                <a:latin typeface="Cambria" panose="02040503050406030204" pitchFamily="18" charset="0"/>
              </a:rPr>
              <a:t>Irazu</a:t>
            </a:r>
            <a:r>
              <a:rPr lang="es-ES" sz="2600" dirty="0" smtClean="0">
                <a:latin typeface="Cambria" panose="02040503050406030204" pitchFamily="18" charset="0"/>
              </a:rPr>
              <a:t> </a:t>
            </a:r>
          </a:p>
          <a:p>
            <a:pPr algn="just">
              <a:buNone/>
            </a:pPr>
            <a:r>
              <a:rPr lang="es-ES" sz="2600" dirty="0" smtClean="0">
                <a:latin typeface="Cambria" panose="02040503050406030204" pitchFamily="18" charset="0"/>
              </a:rPr>
              <a:t>      - el parque nacional de Manuel Antonio </a:t>
            </a:r>
          </a:p>
          <a:p>
            <a:pPr algn="just">
              <a:buNone/>
            </a:pPr>
            <a:r>
              <a:rPr lang="es-ES" sz="2600" dirty="0" smtClean="0">
                <a:latin typeface="Cambria" panose="02040503050406030204" pitchFamily="18" charset="0"/>
              </a:rPr>
              <a:t>      - el parque nacional Santa Rosa </a:t>
            </a:r>
          </a:p>
          <a:p>
            <a:pPr algn="just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22869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 2" descr="iraz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4664"/>
            <a:ext cx="4196532" cy="2782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 3" descr="manuel anton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3810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971600" y="3429000"/>
            <a:ext cx="2520280" cy="1800200"/>
          </a:xfrm>
          <a:prstGeom prst="irregularSeal1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31640" y="39330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Parque </a:t>
            </a:r>
            <a:r>
              <a:rPr lang="fr-FR" b="1" i="1" dirty="0" err="1" smtClean="0"/>
              <a:t>nacional</a:t>
            </a:r>
            <a:r>
              <a:rPr lang="fr-FR" b="1" i="1" dirty="0" smtClean="0"/>
              <a:t> </a:t>
            </a:r>
            <a:r>
              <a:rPr lang="fr-FR" b="1" i="1" dirty="0" err="1" smtClean="0"/>
              <a:t>Poàs</a:t>
            </a:r>
            <a:endParaRPr lang="fr-FR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236296" y="422108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Parque </a:t>
            </a:r>
            <a:r>
              <a:rPr lang="fr-FR" b="1" i="1" dirty="0" err="1" smtClean="0"/>
              <a:t>nacional</a:t>
            </a:r>
            <a:r>
              <a:rPr lang="fr-FR" b="1" i="1" dirty="0" smtClean="0"/>
              <a:t> Manuel Antonio</a:t>
            </a:r>
            <a:endParaRPr lang="fr-FR" b="1" i="1" dirty="0"/>
          </a:p>
        </p:txBody>
      </p:sp>
      <p:sp>
        <p:nvSpPr>
          <p:cNvPr id="9" name="Nuage 8"/>
          <p:cNvSpPr/>
          <p:nvPr/>
        </p:nvSpPr>
        <p:spPr>
          <a:xfrm>
            <a:off x="5292080" y="2780928"/>
            <a:ext cx="2520280" cy="1080120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436096" y="29969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Parque </a:t>
            </a:r>
            <a:r>
              <a:rPr lang="fr-FR" b="1" dirty="0" err="1" smtClean="0"/>
              <a:t>nacional</a:t>
            </a:r>
            <a:r>
              <a:rPr lang="fr-FR" b="1" dirty="0" smtClean="0"/>
              <a:t> </a:t>
            </a:r>
            <a:r>
              <a:rPr lang="fr-FR" b="1" dirty="0" err="1" smtClean="0"/>
              <a:t>Irazu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164288" y="4149080"/>
            <a:ext cx="1368152" cy="1296144"/>
          </a:xfrm>
          <a:prstGeom prst="wedgeRoundRect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252520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: </a:t>
            </a:r>
            <a:r>
              <a:rPr lang="fr-FR" sz="2800" dirty="0" err="1" smtClean="0">
                <a:latin typeface="Cambria" panose="02040503050406030204" pitchFamily="18" charset="0"/>
              </a:rPr>
              <a:t>impulsor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economía</a:t>
            </a:r>
            <a:r>
              <a:rPr lang="fr-FR" sz="2800" dirty="0" smtClean="0">
                <a:latin typeface="Cambria" panose="02040503050406030204" pitchFamily="18" charset="0"/>
              </a:rPr>
              <a:t> : 2 100 </a:t>
            </a:r>
            <a:r>
              <a:rPr lang="fr-FR" sz="2800" dirty="0" err="1" smtClean="0">
                <a:latin typeface="Cambria" panose="02040503050406030204" pitchFamily="18" charset="0"/>
              </a:rPr>
              <a:t>millones</a:t>
            </a:r>
            <a:r>
              <a:rPr lang="fr-FR" sz="2800" dirty="0" smtClean="0">
                <a:latin typeface="Cambria" panose="02040503050406030204" pitchFamily="18" charset="0"/>
              </a:rPr>
              <a:t> $ </a:t>
            </a:r>
            <a:r>
              <a:rPr lang="fr-FR" sz="2800" dirty="0" err="1" smtClean="0">
                <a:latin typeface="Cambria" panose="02040503050406030204" pitchFamily="18" charset="0"/>
              </a:rPr>
              <a:t>por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año</a:t>
            </a:r>
            <a:r>
              <a:rPr lang="fr-FR" sz="2800" dirty="0" smtClean="0">
                <a:latin typeface="Cambria" panose="02040503050406030204" pitchFamily="18" charset="0"/>
              </a:rPr>
              <a:t> =</a:t>
            </a:r>
          </a:p>
          <a:p>
            <a:pPr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 5 % </a:t>
            </a:r>
            <a:r>
              <a:rPr lang="fr-FR" sz="2800" dirty="0" err="1" smtClean="0">
                <a:latin typeface="Cambria" panose="02040503050406030204" pitchFamily="18" charset="0"/>
              </a:rPr>
              <a:t>del</a:t>
            </a:r>
            <a:r>
              <a:rPr lang="fr-FR" sz="2800" dirty="0" smtClean="0">
                <a:latin typeface="Cambria" panose="02040503050406030204" pitchFamily="18" charset="0"/>
              </a:rPr>
              <a:t> PIB</a:t>
            </a:r>
          </a:p>
          <a:p>
            <a:pPr algn="just">
              <a:buNone/>
            </a:pPr>
            <a:endParaRPr lang="fr-FR" sz="2800" dirty="0">
              <a:latin typeface="Cambria" panose="02040503050406030204" pitchFamily="18" charset="0"/>
            </a:endParaRPr>
          </a:p>
          <a:p>
            <a:pPr algn="just"/>
            <a:r>
              <a:rPr lang="fr-FR" sz="2800" dirty="0" smtClean="0">
                <a:latin typeface="Cambria" panose="02040503050406030204" pitchFamily="18" charset="0"/>
              </a:rPr>
              <a:t>140 000 familias </a:t>
            </a:r>
            <a:r>
              <a:rPr lang="fr-FR" sz="2800" dirty="0" err="1" smtClean="0">
                <a:latin typeface="Cambria" panose="02040503050406030204" pitchFamily="18" charset="0"/>
              </a:rPr>
              <a:t>cuentan</a:t>
            </a:r>
            <a:r>
              <a:rPr lang="fr-FR" sz="2800" dirty="0" smtClean="0">
                <a:latin typeface="Cambria" panose="02040503050406030204" pitchFamily="18" charset="0"/>
              </a:rPr>
              <a:t> con </a:t>
            </a:r>
            <a:r>
              <a:rPr lang="fr-FR" sz="2800" dirty="0" err="1" smtClean="0">
                <a:latin typeface="Cambria" panose="02040503050406030204" pitchFamily="18" charset="0"/>
              </a:rPr>
              <a:t>sustento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económico</a:t>
            </a:r>
            <a:r>
              <a:rPr lang="fr-FR" sz="2800" dirty="0" smtClean="0">
                <a:latin typeface="Cambria" panose="02040503050406030204" pitchFamily="18" charset="0"/>
              </a:rPr>
              <a:t> gracias al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endParaRPr lang="fr-FR" sz="2800" dirty="0" smtClean="0">
              <a:latin typeface="Cambria" panose="02040503050406030204" pitchFamily="18" charset="0"/>
            </a:endParaRPr>
          </a:p>
          <a:p>
            <a:pPr algn="just"/>
            <a:endParaRPr lang="fr-FR" sz="2800" dirty="0" smtClean="0">
              <a:latin typeface="Cambria" panose="02040503050406030204" pitchFamily="18" charset="0"/>
            </a:endParaRPr>
          </a:p>
          <a:p>
            <a:pPr algn="just"/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ecológico</a:t>
            </a:r>
            <a:r>
              <a:rPr lang="fr-FR" sz="2800" dirty="0" smtClean="0">
                <a:latin typeface="Cambria" panose="02040503050406030204" pitchFamily="18" charset="0"/>
              </a:rPr>
              <a:t> = </a:t>
            </a:r>
            <a:r>
              <a:rPr lang="fr-FR" sz="2800" dirty="0" err="1" smtClean="0">
                <a:latin typeface="Cambria" panose="02040503050406030204" pitchFamily="18" charset="0"/>
              </a:rPr>
              <a:t>reserva</a:t>
            </a:r>
            <a:r>
              <a:rPr lang="fr-FR" sz="2800" dirty="0" smtClean="0">
                <a:latin typeface="Cambria" panose="02040503050406030204" pitchFamily="18" charset="0"/>
              </a:rPr>
              <a:t> + </a:t>
            </a:r>
            <a:r>
              <a:rPr lang="fr-FR" sz="2800" dirty="0" err="1" smtClean="0">
                <a:latin typeface="Cambria" panose="02040503050406030204" pitchFamily="18" charset="0"/>
              </a:rPr>
              <a:t>fuente</a:t>
            </a:r>
            <a:r>
              <a:rPr lang="fr-FR" sz="2800" dirty="0" smtClean="0">
                <a:latin typeface="Cambria" panose="02040503050406030204" pitchFamily="18" charset="0"/>
              </a:rPr>
              <a:t> de </a:t>
            </a:r>
            <a:r>
              <a:rPr lang="fr-FR" sz="2800" dirty="0" err="1" smtClean="0">
                <a:latin typeface="Cambria" panose="02040503050406030204" pitchFamily="18" charset="0"/>
              </a:rPr>
              <a:t>empleo</a:t>
            </a:r>
            <a:r>
              <a:rPr lang="fr-FR" sz="2800" dirty="0" smtClean="0">
                <a:latin typeface="Cambria" panose="02040503050406030204" pitchFamily="18" charset="0"/>
              </a:rPr>
              <a:t> + </a:t>
            </a:r>
            <a:r>
              <a:rPr lang="fr-FR" sz="2800" dirty="0" err="1" smtClean="0">
                <a:latin typeface="Cambria" panose="02040503050406030204" pitchFamily="18" charset="0"/>
              </a:rPr>
              <a:t>vector</a:t>
            </a:r>
            <a:endParaRPr lang="fr-FR" sz="2800" dirty="0"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 de </a:t>
            </a:r>
            <a:r>
              <a:rPr lang="fr-FR" sz="2800" dirty="0" err="1" smtClean="0">
                <a:latin typeface="Cambria" panose="02040503050406030204" pitchFamily="18" charset="0"/>
              </a:rPr>
              <a:t>educación</a:t>
            </a:r>
            <a:endParaRPr lang="fr-FR" sz="2800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fr-FR" sz="2800" dirty="0" smtClean="0">
                <a:latin typeface="Cambria" panose="02040503050406030204" pitchFamily="18" charset="0"/>
              </a:rPr>
              <a:t>ICT : </a:t>
            </a:r>
            <a:r>
              <a:rPr lang="fr-FR" sz="2800" dirty="0" err="1" smtClean="0">
                <a:latin typeface="Cambria" panose="02040503050406030204" pitchFamily="18" charset="0"/>
              </a:rPr>
              <a:t>alienta</a:t>
            </a:r>
            <a:r>
              <a:rPr lang="fr-FR" sz="2800" dirty="0" smtClean="0">
                <a:latin typeface="Cambria" panose="02040503050406030204" pitchFamily="18" charset="0"/>
              </a:rPr>
              <a:t> el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interno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FR" sz="2800" dirty="0" err="1" smtClean="0">
                <a:latin typeface="Cambria" panose="02040503050406030204" pitchFamily="18" charset="0"/>
                <a:sym typeface="Wingdings" panose="05000000000000000000" pitchFamily="2" charset="2"/>
              </a:rPr>
              <a:t>desarrollo</a:t>
            </a:r>
            <a:r>
              <a:rPr lang="fr-FR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turístico</a:t>
            </a:r>
            <a:r>
              <a:rPr lang="fr-FR" sz="2800" dirty="0" smtClean="0">
                <a:latin typeface="Cambria" panose="02040503050406030204" pitchFamily="18" charset="0"/>
              </a:rPr>
              <a:t> +</a:t>
            </a:r>
          </a:p>
          <a:p>
            <a:pPr algn="just">
              <a:buNone/>
            </a:pPr>
            <a:r>
              <a:rPr lang="fr-FR" sz="2800" dirty="0" err="1" smtClean="0">
                <a:latin typeface="Cambria" panose="02040503050406030204" pitchFamily="18" charset="0"/>
              </a:rPr>
              <a:t>conocer</a:t>
            </a:r>
            <a:r>
              <a:rPr lang="fr-FR" sz="2800" dirty="0" smtClean="0">
                <a:latin typeface="Cambria" panose="02040503050406030204" pitchFamily="18" charset="0"/>
              </a:rPr>
              <a:t> su </a:t>
            </a:r>
            <a:r>
              <a:rPr lang="fr-FR" sz="2800" dirty="0" err="1" smtClean="0">
                <a:latin typeface="Cambria" panose="02040503050406030204" pitchFamily="18" charset="0"/>
              </a:rPr>
              <a:t>territorio</a:t>
            </a:r>
            <a:endParaRPr lang="fr-FR" sz="2800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Autofit/>
          </a:bodyPr>
          <a:lstStyle/>
          <a:p>
            <a:r>
              <a:rPr lang="fr-FR" sz="3800" b="1" dirty="0" err="1" smtClean="0">
                <a:latin typeface="Cambria" panose="02040503050406030204" pitchFamily="18" charset="0"/>
              </a:rPr>
              <a:t>Vídeo</a:t>
            </a:r>
            <a:r>
              <a:rPr lang="fr-FR" sz="3800" b="1" dirty="0" smtClean="0">
                <a:latin typeface="Cambria" panose="02040503050406030204" pitchFamily="18" charset="0"/>
              </a:rPr>
              <a:t> : </a:t>
            </a:r>
            <a:r>
              <a:rPr lang="es-ES" sz="3800" b="1" dirty="0" smtClean="0">
                <a:latin typeface="Cambria" panose="02040503050406030204" pitchFamily="18" charset="0"/>
              </a:rPr>
              <a:t>Nueva campaña 2013 - Instituto Costarricense de Turismo (ICT)</a:t>
            </a:r>
            <a:endParaRPr lang="fr-FR" sz="3800" b="1" dirty="0">
              <a:latin typeface="Cambria" panose="02040503050406030204" pitchFamily="18" charset="0"/>
            </a:endParaRPr>
          </a:p>
        </p:txBody>
      </p:sp>
      <p:pic>
        <p:nvPicPr>
          <p:cNvPr id="4" name="Visit Costa Rica! Nueva campaña 2013 - Instituto Costarricense de Turismo (ICT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7272808" cy="435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fr-FR" sz="38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III - Las </a:t>
            </a:r>
            <a:r>
              <a:rPr lang="fr-FR" sz="38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consecuencias</a:t>
            </a:r>
            <a:r>
              <a:rPr lang="fr-FR" sz="38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del</a:t>
            </a:r>
            <a:r>
              <a:rPr lang="fr-FR" sz="38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38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ecológico</a:t>
            </a:r>
            <a:endParaRPr lang="fr-FR" sz="3800" dirty="0">
              <a:solidFill>
                <a:srgbClr val="8A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12568"/>
          </a:xfrm>
        </p:spPr>
        <p:txBody>
          <a:bodyPr>
            <a:normAutofit/>
          </a:bodyPr>
          <a:lstStyle/>
          <a:p>
            <a:pPr algn="just"/>
            <a:r>
              <a:rPr lang="fr-FR" sz="2600" dirty="0" smtClean="0"/>
              <a:t>1980 : </a:t>
            </a:r>
            <a:r>
              <a:rPr lang="fr-FR" sz="2600" dirty="0" err="1" smtClean="0"/>
              <a:t>desarrollo</a:t>
            </a:r>
            <a:r>
              <a:rPr lang="fr-FR" sz="2600" dirty="0" smtClean="0"/>
              <a:t> </a:t>
            </a:r>
            <a:r>
              <a:rPr lang="fr-FR" sz="2600" dirty="0" err="1" smtClean="0"/>
              <a:t>turismo</a:t>
            </a:r>
            <a:r>
              <a:rPr lang="fr-FR" sz="2600" dirty="0" smtClean="0"/>
              <a:t> </a:t>
            </a:r>
            <a:r>
              <a:rPr lang="fr-FR" sz="2600" dirty="0" err="1" smtClean="0"/>
              <a:t>ecológico</a:t>
            </a:r>
            <a:endParaRPr lang="fr-FR" sz="2600" dirty="0" smtClean="0"/>
          </a:p>
          <a:p>
            <a:pPr algn="just"/>
            <a:r>
              <a:rPr lang="fr-FR" sz="2600" dirty="0" err="1" smtClean="0"/>
              <a:t>Principios</a:t>
            </a:r>
            <a:r>
              <a:rPr lang="fr-FR" sz="2600" dirty="0" smtClean="0"/>
              <a:t> : </a:t>
            </a:r>
            <a:r>
              <a:rPr lang="fr-FR" sz="2600" dirty="0" err="1" smtClean="0"/>
              <a:t>protección</a:t>
            </a:r>
            <a:r>
              <a:rPr lang="fr-FR" sz="2600" dirty="0" smtClean="0"/>
              <a:t> + </a:t>
            </a:r>
            <a:r>
              <a:rPr lang="fr-FR" sz="2600" dirty="0" err="1" smtClean="0"/>
              <a:t>valorización</a:t>
            </a:r>
            <a:r>
              <a:rPr lang="fr-FR" sz="2600" dirty="0" smtClean="0"/>
              <a:t> + </a:t>
            </a:r>
            <a:r>
              <a:rPr lang="fr-FR" sz="2600" dirty="0" err="1" smtClean="0"/>
              <a:t>educación</a:t>
            </a:r>
            <a:r>
              <a:rPr lang="fr-FR" sz="2600" dirty="0" smtClean="0"/>
              <a:t> + </a:t>
            </a:r>
            <a:r>
              <a:rPr lang="fr-FR" sz="2600" dirty="0" err="1" smtClean="0"/>
              <a:t>adaptación</a:t>
            </a:r>
            <a:r>
              <a:rPr lang="fr-FR" sz="2600" dirty="0" smtClean="0"/>
              <a:t> +</a:t>
            </a:r>
          </a:p>
          <a:p>
            <a:pPr marL="0" indent="0" algn="just"/>
            <a:r>
              <a:rPr lang="fr-FR" sz="2600" dirty="0" smtClean="0"/>
              <a:t> </a:t>
            </a:r>
            <a:r>
              <a:rPr lang="fr-FR" sz="2600" dirty="0" err="1" smtClean="0"/>
              <a:t>bienestar</a:t>
            </a:r>
            <a:r>
              <a:rPr lang="fr-FR" sz="2600" dirty="0" smtClean="0"/>
              <a:t> + </a:t>
            </a:r>
            <a:r>
              <a:rPr lang="fr-FR" sz="2600" dirty="0" err="1" smtClean="0"/>
              <a:t>pequeños</a:t>
            </a:r>
            <a:r>
              <a:rPr lang="fr-FR" sz="2600" dirty="0" smtClean="0"/>
              <a:t> </a:t>
            </a:r>
            <a:r>
              <a:rPr lang="fr-FR" sz="2600" dirty="0" err="1" smtClean="0"/>
              <a:t>grupos</a:t>
            </a:r>
            <a:r>
              <a:rPr lang="fr-FR" sz="2600" dirty="0" smtClean="0"/>
              <a:t> </a:t>
            </a:r>
            <a:r>
              <a:rPr lang="fr-FR" sz="2600" dirty="0" smtClean="0">
                <a:sym typeface="Wingdings" panose="05000000000000000000" pitchFamily="2" charset="2"/>
              </a:rPr>
              <a:t> </a:t>
            </a:r>
            <a:r>
              <a:rPr lang="fr-FR" sz="2600" dirty="0" err="1" smtClean="0">
                <a:sym typeface="Wingdings" panose="05000000000000000000" pitchFamily="2" charset="2"/>
              </a:rPr>
              <a:t>turismo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ecológico</a:t>
            </a:r>
            <a:endParaRPr lang="fr-FR" sz="2600" dirty="0" smtClean="0">
              <a:sym typeface="Wingdings" panose="05000000000000000000" pitchFamily="2" charset="2"/>
            </a:endParaRPr>
          </a:p>
          <a:p>
            <a:pPr marL="0" indent="0" algn="just"/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Benefecios</a:t>
            </a:r>
            <a:r>
              <a:rPr lang="fr-FR" sz="2600" dirty="0" smtClean="0">
                <a:sym typeface="Wingdings" panose="05000000000000000000" pitchFamily="2" charset="2"/>
              </a:rPr>
              <a:t> para la gente : </a:t>
            </a:r>
            <a:r>
              <a:rPr lang="fr-FR" sz="2600" dirty="0" err="1" smtClean="0">
                <a:sym typeface="Wingdings" panose="05000000000000000000" pitchFamily="2" charset="2"/>
              </a:rPr>
              <a:t>caídas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económicas</a:t>
            </a:r>
            <a:r>
              <a:rPr lang="fr-FR" sz="2600" dirty="0" smtClean="0">
                <a:sym typeface="Wingdings" panose="05000000000000000000" pitchFamily="2" charset="2"/>
              </a:rPr>
              <a:t> + </a:t>
            </a:r>
            <a:r>
              <a:rPr lang="fr-FR" sz="2600" dirty="0" err="1" smtClean="0">
                <a:sym typeface="Wingdings" panose="05000000000000000000" pitchFamily="2" charset="2"/>
              </a:rPr>
              <a:t>empleos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</a:p>
          <a:p>
            <a:pPr marL="0" indent="0" algn="just"/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Extensión</a:t>
            </a:r>
            <a:r>
              <a:rPr lang="fr-FR" sz="2600" dirty="0" smtClean="0">
                <a:sym typeface="Wingdings" panose="05000000000000000000" pitchFamily="2" charset="2"/>
              </a:rPr>
              <a:t>  sobre </a:t>
            </a:r>
            <a:r>
              <a:rPr lang="fr-FR" sz="2600" dirty="0" err="1" smtClean="0">
                <a:sym typeface="Wingdings" panose="05000000000000000000" pitchFamily="2" charset="2"/>
              </a:rPr>
              <a:t>oferta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hotelera</a:t>
            </a:r>
            <a:r>
              <a:rPr lang="fr-FR" sz="2600" dirty="0" smtClean="0">
                <a:sym typeface="Wingdings" panose="05000000000000000000" pitchFamily="2" charset="2"/>
              </a:rPr>
              <a:t>  </a:t>
            </a:r>
            <a:r>
              <a:rPr lang="fr-FR" sz="2600" dirty="0" err="1" smtClean="0">
                <a:sym typeface="Wingdings" panose="05000000000000000000" pitchFamily="2" charset="2"/>
              </a:rPr>
              <a:t>degradaciones</a:t>
            </a:r>
            <a:endParaRPr lang="fr-FR" sz="2600" dirty="0" smtClean="0">
              <a:sym typeface="Wingdings" panose="05000000000000000000" pitchFamily="2" charset="2"/>
            </a:endParaRPr>
          </a:p>
          <a:p>
            <a:pPr marL="0" indent="0" algn="just"/>
            <a:r>
              <a:rPr lang="fr-FR" sz="2600" dirty="0" smtClean="0">
                <a:sym typeface="Wingdings" panose="05000000000000000000" pitchFamily="2" charset="2"/>
              </a:rPr>
              <a:t> Parque </a:t>
            </a:r>
            <a:r>
              <a:rPr lang="fr-FR" sz="2600" dirty="0" err="1" smtClean="0">
                <a:sym typeface="Wingdings" panose="05000000000000000000" pitchFamily="2" charset="2"/>
              </a:rPr>
              <a:t>nacional</a:t>
            </a:r>
            <a:r>
              <a:rPr lang="fr-FR" sz="2600" dirty="0" smtClean="0">
                <a:sym typeface="Wingdings" panose="05000000000000000000" pitchFamily="2" charset="2"/>
              </a:rPr>
              <a:t> Manuel Antonio : 1982 : + 36 000 visitas ; 1993 : + 181 947 visitas </a:t>
            </a:r>
          </a:p>
          <a:p>
            <a:pPr marL="0" indent="0" algn="just"/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Medidas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tomadas</a:t>
            </a:r>
            <a:r>
              <a:rPr lang="fr-FR" sz="2600" dirty="0" smtClean="0">
                <a:sym typeface="Wingdings" panose="05000000000000000000" pitchFamily="2" charset="2"/>
              </a:rPr>
              <a:t> : </a:t>
            </a:r>
            <a:r>
              <a:rPr lang="fr-FR" sz="2600" dirty="0" err="1" smtClean="0">
                <a:sym typeface="Wingdings" panose="05000000000000000000" pitchFamily="2" charset="2"/>
              </a:rPr>
              <a:t>insuficientes</a:t>
            </a:r>
            <a:r>
              <a:rPr lang="fr-FR" sz="2600" dirty="0" smtClean="0">
                <a:sym typeface="Wingdings" panose="05000000000000000000" pitchFamily="2" charset="2"/>
              </a:rPr>
              <a:t>  </a:t>
            </a:r>
            <a:r>
              <a:rPr lang="fr-FR" sz="2600" dirty="0" err="1" smtClean="0">
                <a:sym typeface="Wingdings" panose="05000000000000000000" pitchFamily="2" charset="2"/>
              </a:rPr>
              <a:t>nuevas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infraestucturas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turísticas</a:t>
            </a:r>
            <a:r>
              <a:rPr lang="fr-FR" sz="2600" dirty="0">
                <a:sym typeface="Wingdings" panose="05000000000000000000" pitchFamily="2" charset="2"/>
              </a:rPr>
              <a:t> </a:t>
            </a:r>
            <a:r>
              <a:rPr lang="fr-FR" sz="2600" dirty="0" smtClean="0">
                <a:sym typeface="Wingdings" panose="05000000000000000000" pitchFamily="2" charset="2"/>
              </a:rPr>
              <a:t>en </a:t>
            </a:r>
            <a:r>
              <a:rPr lang="fr-FR" sz="2600" dirty="0" err="1" smtClean="0">
                <a:sym typeface="Wingdings" panose="05000000000000000000" pitchFamily="2" charset="2"/>
              </a:rPr>
              <a:t>áreas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preservadas</a:t>
            </a:r>
            <a:endParaRPr lang="fr-FR" sz="2600" dirty="0" smtClean="0">
              <a:sym typeface="Wingdings" panose="05000000000000000000" pitchFamily="2" charset="2"/>
            </a:endParaRPr>
          </a:p>
          <a:p>
            <a:pPr marL="0" indent="0" algn="just"/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Promotores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extranjeros</a:t>
            </a:r>
            <a:r>
              <a:rPr lang="fr-FR" sz="2600" dirty="0" smtClean="0">
                <a:sym typeface="Wingdings" panose="05000000000000000000" pitchFamily="2" charset="2"/>
              </a:rPr>
              <a:t>  </a:t>
            </a:r>
            <a:r>
              <a:rPr lang="fr-FR" sz="2600" dirty="0" err="1" smtClean="0">
                <a:sym typeface="Wingdings" panose="05000000000000000000" pitchFamily="2" charset="2"/>
              </a:rPr>
              <a:t>problema</a:t>
            </a:r>
            <a:r>
              <a:rPr lang="fr-FR" sz="2600" dirty="0" smtClean="0">
                <a:sym typeface="Wingdings" panose="05000000000000000000" pitchFamily="2" charset="2"/>
              </a:rPr>
              <a:t> para el </a:t>
            </a:r>
            <a:r>
              <a:rPr lang="fr-FR" sz="2600" dirty="0" err="1" smtClean="0">
                <a:sym typeface="Wingdings" panose="05000000000000000000" pitchFamily="2" charset="2"/>
              </a:rPr>
              <a:t>desarrollo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</a:p>
          <a:p>
            <a:pPr marL="0" indent="0" algn="just">
              <a:buNone/>
            </a:pPr>
            <a:r>
              <a:rPr lang="fr-FR" sz="2600" dirty="0" smtClean="0">
                <a:sym typeface="Wingdings" panose="05000000000000000000" pitchFamily="2" charset="2"/>
              </a:rPr>
              <a:t>  </a:t>
            </a:r>
          </a:p>
          <a:p>
            <a:pPr marL="0" indent="0" algn="just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sz="26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>
            <a:noAutofit/>
          </a:bodyPr>
          <a:lstStyle/>
          <a:p>
            <a:r>
              <a:rPr lang="fr-FR" sz="38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Conclusión</a:t>
            </a:r>
            <a:endParaRPr lang="fr-FR" sz="3800" b="1" dirty="0">
              <a:solidFill>
                <a:srgbClr val="8A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31683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2800" dirty="0" smtClean="0">
                <a:latin typeface="Cambria" panose="02040503050406030204" pitchFamily="18" charset="0"/>
              </a:rPr>
              <a:t>Costa Rica : </a:t>
            </a:r>
            <a:r>
              <a:rPr lang="fr-FR" sz="2800" dirty="0" err="1" smtClean="0">
                <a:latin typeface="Cambria" panose="02040503050406030204" pitchFamily="18" charset="0"/>
              </a:rPr>
              <a:t>famoso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por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conservación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del</a:t>
            </a:r>
            <a:r>
              <a:rPr lang="fr-FR" sz="2800" dirty="0" smtClean="0">
                <a:latin typeface="Cambria" panose="02040503050406030204" pitchFamily="18" charset="0"/>
              </a:rPr>
              <a:t> medio </a:t>
            </a:r>
            <a:r>
              <a:rPr lang="fr-FR" sz="2800" dirty="0" err="1" smtClean="0">
                <a:latin typeface="Cambria" panose="02040503050406030204" pitchFamily="18" charset="0"/>
              </a:rPr>
              <a:t>ambiente</a:t>
            </a:r>
            <a:r>
              <a:rPr lang="fr-FR" sz="2800" dirty="0" smtClean="0">
                <a:latin typeface="Cambria" panose="02040503050406030204" pitchFamily="18" charset="0"/>
              </a:rPr>
              <a:t> +</a:t>
            </a:r>
          </a:p>
          <a:p>
            <a:pPr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importante </a:t>
            </a:r>
            <a:r>
              <a:rPr lang="fr-FR" sz="2800" dirty="0" err="1" smtClean="0">
                <a:latin typeface="Cambria" panose="02040503050406030204" pitchFamily="18" charset="0"/>
              </a:rPr>
              <a:t>posición</a:t>
            </a:r>
            <a:r>
              <a:rPr lang="fr-FR" sz="2800" dirty="0" smtClean="0">
                <a:latin typeface="Cambria" panose="02040503050406030204" pitchFamily="18" charset="0"/>
              </a:rPr>
              <a:t> en la </a:t>
            </a:r>
            <a:r>
              <a:rPr lang="fr-FR" sz="2800" dirty="0" err="1" smtClean="0">
                <a:latin typeface="Cambria" panose="02040503050406030204" pitchFamily="18" charset="0"/>
              </a:rPr>
              <a:t>escena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mundial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turística</a:t>
            </a:r>
            <a:endParaRPr lang="fr-FR" sz="2800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</a:t>
            </a:r>
            <a:endParaRPr lang="fr-FR" sz="2800" dirty="0">
              <a:latin typeface="Cambria" panose="02040503050406030204" pitchFamily="18" charset="0"/>
            </a:endParaRPr>
          </a:p>
          <a:p>
            <a:pPr algn="just"/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Desarrollo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de </a:t>
            </a:r>
            <a:r>
              <a:rPr lang="fr-FR" sz="2800" dirty="0" err="1" smtClean="0">
                <a:latin typeface="Cambria" panose="02040503050406030204" pitchFamily="18" charset="0"/>
              </a:rPr>
              <a:t>masa</a:t>
            </a:r>
            <a:r>
              <a:rPr lang="fr-FR" sz="2800" dirty="0" smtClean="0">
                <a:latin typeface="Cambria" panose="02040503050406030204" pitchFamily="18" charset="0"/>
              </a:rPr>
              <a:t> : </a:t>
            </a:r>
            <a:r>
              <a:rPr lang="fr-FR" sz="2800" dirty="0" err="1" smtClean="0">
                <a:latin typeface="Cambria" panose="02040503050406030204" pitchFamily="18" charset="0"/>
              </a:rPr>
              <a:t>intereses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económicos</a:t>
            </a:r>
            <a:r>
              <a:rPr lang="fr-FR" sz="2800" smtClean="0">
                <a:latin typeface="Cambria" panose="02040503050406030204" pitchFamily="18" charset="0"/>
              </a:rPr>
              <a:t>  &gt;  intereses</a:t>
            </a:r>
            <a:endParaRPr lang="fr-FR" sz="2800" dirty="0"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  </a:t>
            </a:r>
            <a:r>
              <a:rPr lang="fr-FR" sz="2800" dirty="0" err="1" smtClean="0">
                <a:latin typeface="Cambria" panose="02040503050406030204" pitchFamily="18" charset="0"/>
              </a:rPr>
              <a:t>ecológicos</a:t>
            </a:r>
            <a:endParaRPr lang="fr-FR" sz="2800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endParaRPr lang="fr-FR" sz="2800" dirty="0" smtClean="0">
              <a:latin typeface="Cambria" panose="02040503050406030204" pitchFamily="18" charset="0"/>
            </a:endParaRPr>
          </a:p>
          <a:p>
            <a:pPr algn="just"/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ecológico</a:t>
            </a:r>
            <a:r>
              <a:rPr lang="fr-FR" sz="2800" dirty="0" smtClean="0">
                <a:latin typeface="Cambria" panose="02040503050406030204" pitchFamily="18" charset="0"/>
              </a:rPr>
              <a:t> = </a:t>
            </a:r>
            <a:r>
              <a:rPr lang="fr-FR" sz="2800" dirty="0" err="1" smtClean="0">
                <a:latin typeface="Cambria" panose="02040503050406030204" pitchFamily="18" charset="0"/>
              </a:rPr>
              <a:t>desafio</a:t>
            </a:r>
            <a:r>
              <a:rPr lang="fr-FR" sz="2800" dirty="0" smtClean="0">
                <a:latin typeface="Cambria" panose="02040503050406030204" pitchFamily="18" charset="0"/>
              </a:rPr>
              <a:t> : </a:t>
            </a:r>
            <a:r>
              <a:rPr lang="fr-FR" sz="2800" dirty="0" err="1" smtClean="0">
                <a:latin typeface="Cambria" panose="02040503050406030204" pitchFamily="18" charset="0"/>
              </a:rPr>
              <a:t>preservación</a:t>
            </a:r>
            <a:r>
              <a:rPr lang="fr-FR" sz="2800" dirty="0" smtClean="0">
                <a:latin typeface="Cambria" panose="02040503050406030204" pitchFamily="18" charset="0"/>
              </a:rPr>
              <a:t> + </a:t>
            </a:r>
            <a:r>
              <a:rPr lang="fr-FR" sz="2800" dirty="0" err="1" smtClean="0">
                <a:latin typeface="Cambria" panose="02040503050406030204" pitchFamily="18" charset="0"/>
              </a:rPr>
              <a:t>desarrollo</a:t>
            </a:r>
            <a:r>
              <a:rPr lang="fr-FR" sz="2800" dirty="0" smtClean="0">
                <a:latin typeface="Cambria" panose="02040503050406030204" pitchFamily="18" charset="0"/>
              </a:rPr>
              <a:t> cultural</a:t>
            </a:r>
          </a:p>
          <a:p>
            <a:pPr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+ </a:t>
            </a:r>
            <a:r>
              <a:rPr lang="fr-FR" sz="2800" dirty="0" err="1" smtClean="0">
                <a:latin typeface="Cambria" panose="02040503050406030204" pitchFamily="18" charset="0"/>
              </a:rPr>
              <a:t>beneficio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económico</a:t>
            </a:r>
            <a:endParaRPr lang="fr-FR" sz="2800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847" y="188640"/>
            <a:ext cx="9144000" cy="645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Introducción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fr-FR" sz="2600" b="1" dirty="0" smtClean="0">
              <a:solidFill>
                <a:srgbClr val="8A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I- Un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país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que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reune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los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elementos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necesarios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al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y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especialmente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al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ecológico</a:t>
            </a:r>
            <a:endParaRPr lang="fr-FR" sz="2600" b="1" dirty="0" smtClean="0">
              <a:solidFill>
                <a:srgbClr val="8A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600" dirty="0" smtClean="0">
                <a:latin typeface="Cambria" panose="02040503050406030204" pitchFamily="18" charset="0"/>
              </a:rPr>
              <a:t>	</a:t>
            </a:r>
            <a:r>
              <a:rPr lang="fr-FR" sz="2600" b="1" dirty="0" smtClean="0">
                <a:latin typeface="Cambria" panose="02040503050406030204" pitchFamily="18" charset="0"/>
              </a:rPr>
              <a:t>A- La </a:t>
            </a:r>
            <a:r>
              <a:rPr lang="fr-FR" sz="2600" b="1" dirty="0" err="1" smtClean="0">
                <a:latin typeface="Cambria" panose="02040503050406030204" pitchFamily="18" charset="0"/>
              </a:rPr>
              <a:t>estabilidad</a:t>
            </a:r>
            <a:r>
              <a:rPr lang="fr-FR" sz="2600" b="1" dirty="0" smtClean="0"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latin typeface="Cambria" panose="02040503050406030204" pitchFamily="18" charset="0"/>
              </a:rPr>
              <a:t>política</a:t>
            </a:r>
            <a:r>
              <a:rPr lang="fr-FR" sz="2600" b="1" dirty="0" smtClean="0">
                <a:latin typeface="Cambria" panose="02040503050406030204" pitchFamily="18" charset="0"/>
              </a:rPr>
              <a:t> : </a:t>
            </a:r>
            <a:r>
              <a:rPr lang="fr-FR" sz="2600" b="1" dirty="0" err="1" smtClean="0">
                <a:latin typeface="Cambria" panose="02040503050406030204" pitchFamily="18" charset="0"/>
              </a:rPr>
              <a:t>una</a:t>
            </a:r>
            <a:r>
              <a:rPr lang="fr-FR" sz="2600" b="1" dirty="0" smtClean="0"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latin typeface="Cambria" panose="02040503050406030204" pitchFamily="18" charset="0"/>
              </a:rPr>
              <a:t>condición</a:t>
            </a:r>
            <a:r>
              <a:rPr lang="fr-FR" sz="2600" b="1" dirty="0" smtClean="0">
                <a:latin typeface="Cambria" panose="02040503050406030204" pitchFamily="18" charset="0"/>
              </a:rPr>
              <a:t> 	indispensable</a:t>
            </a:r>
          </a:p>
          <a:p>
            <a:pPr marL="0" indent="0">
              <a:buNone/>
            </a:pPr>
            <a:r>
              <a:rPr lang="fr-FR" sz="2600" b="1" dirty="0">
                <a:latin typeface="Cambria" panose="02040503050406030204" pitchFamily="18" charset="0"/>
              </a:rPr>
              <a:t>	</a:t>
            </a:r>
            <a:r>
              <a:rPr lang="fr-FR" sz="2600" b="1" dirty="0" smtClean="0">
                <a:latin typeface="Cambria" panose="02040503050406030204" pitchFamily="18" charset="0"/>
              </a:rPr>
              <a:t>B- Una </a:t>
            </a:r>
            <a:r>
              <a:rPr lang="fr-FR" sz="2600" b="1" dirty="0" err="1" smtClean="0">
                <a:latin typeface="Cambria" panose="02040503050406030204" pitchFamily="18" charset="0"/>
              </a:rPr>
              <a:t>gran</a:t>
            </a:r>
            <a:r>
              <a:rPr lang="fr-FR" sz="2600" b="1" dirty="0" smtClean="0"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latin typeface="Cambria" panose="02040503050406030204" pitchFamily="18" charset="0"/>
              </a:rPr>
              <a:t>diversidad</a:t>
            </a:r>
            <a:r>
              <a:rPr lang="fr-FR" sz="2600" b="1" dirty="0" smtClean="0"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latin typeface="Cambria" panose="02040503050406030204" pitchFamily="18" charset="0"/>
              </a:rPr>
              <a:t>biológica</a:t>
            </a:r>
            <a:endParaRPr lang="fr-FR" sz="26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600" b="1" dirty="0">
              <a:solidFill>
                <a:srgbClr val="8A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II- El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: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una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reserva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financiera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increíble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para la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economía</a:t>
            </a:r>
            <a:endParaRPr lang="fr-FR" sz="2600" b="1" dirty="0">
              <a:solidFill>
                <a:srgbClr val="8A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600" b="1" dirty="0" smtClean="0">
              <a:solidFill>
                <a:srgbClr val="8A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III – Las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consecuencias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del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ecológico</a:t>
            </a:r>
            <a:r>
              <a:rPr lang="fr-FR" sz="2600" b="1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fr-FR" sz="2600" b="1" dirty="0">
              <a:solidFill>
                <a:srgbClr val="8A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600" b="1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Conclusión</a:t>
            </a:r>
            <a:endParaRPr lang="fr-FR" sz="2600" b="1" dirty="0">
              <a:solidFill>
                <a:srgbClr val="8A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8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7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Introducción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435280" cy="4421088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Cambria" panose="02040503050406030204" pitchFamily="18" charset="0"/>
              </a:rPr>
              <a:t>Centroamérica</a:t>
            </a:r>
            <a:endParaRPr lang="fr-FR" sz="2800" dirty="0" smtClean="0">
              <a:latin typeface="Cambria" panose="02040503050406030204" pitchFamily="18" charset="0"/>
            </a:endParaRPr>
          </a:p>
          <a:p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51 100 km²</a:t>
            </a:r>
          </a:p>
          <a:p>
            <a:r>
              <a:rPr lang="fr-FR" sz="2800" dirty="0" smtClean="0">
                <a:latin typeface="Cambria" panose="02040503050406030204" pitchFamily="18" charset="0"/>
              </a:rPr>
              <a:t>4 800 000 </a:t>
            </a:r>
            <a:r>
              <a:rPr lang="fr-FR" sz="2800" dirty="0" err="1" smtClean="0">
                <a:latin typeface="Cambria" panose="02040503050406030204" pitchFamily="18" charset="0"/>
              </a:rPr>
              <a:t>personas</a:t>
            </a:r>
            <a:endParaRPr lang="fr-FR" sz="2800" dirty="0" smtClean="0">
              <a:latin typeface="Cambria" panose="02040503050406030204" pitchFamily="18" charset="0"/>
            </a:endParaRPr>
          </a:p>
          <a:p>
            <a:r>
              <a:rPr lang="fr-FR" sz="2800" dirty="0" smtClean="0">
                <a:latin typeface="Cambria" panose="02040503050406030204" pitchFamily="18" charset="0"/>
              </a:rPr>
              <a:t>Capital : San José</a:t>
            </a:r>
          </a:p>
          <a:p>
            <a:r>
              <a:rPr lang="fr-FR" sz="2800" dirty="0" err="1" smtClean="0">
                <a:latin typeface="Cambria" panose="02040503050406030204" pitchFamily="18" charset="0"/>
              </a:rPr>
              <a:t>Lengua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oficial</a:t>
            </a:r>
            <a:r>
              <a:rPr lang="fr-FR" sz="2800" dirty="0" smtClean="0">
                <a:latin typeface="Cambria" panose="02040503050406030204" pitchFamily="18" charset="0"/>
              </a:rPr>
              <a:t> : </a:t>
            </a:r>
            <a:r>
              <a:rPr lang="fr-FR" sz="2800" dirty="0" err="1" smtClean="0">
                <a:latin typeface="Cambria" panose="02040503050406030204" pitchFamily="18" charset="0"/>
              </a:rPr>
              <a:t>español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tradicional</a:t>
            </a:r>
            <a:r>
              <a:rPr lang="fr-FR" sz="2800" dirty="0" smtClean="0">
                <a:latin typeface="Cambria" panose="02040503050406030204" pitchFamily="18" charset="0"/>
              </a:rPr>
              <a:t> +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atípico</a:t>
            </a:r>
            <a:r>
              <a:rPr lang="fr-FR" sz="2800" dirty="0" smtClean="0">
                <a:latin typeface="Cambria" panose="02040503050406030204" pitchFamily="18" charset="0"/>
              </a:rPr>
              <a:t>/</a:t>
            </a:r>
            <a:r>
              <a:rPr lang="fr-FR" sz="2800" dirty="0" err="1" smtClean="0">
                <a:latin typeface="Cambria" panose="02040503050406030204" pitchFamily="18" charset="0"/>
              </a:rPr>
              <a:t>alternativo</a:t>
            </a:r>
            <a:endParaRPr lang="fr-FR" sz="2800" dirty="0" smtClean="0">
              <a:latin typeface="Cambria" panose="02040503050406030204" pitchFamily="18" charset="0"/>
            </a:endParaRPr>
          </a:p>
          <a:p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sostenible</a:t>
            </a:r>
            <a:r>
              <a:rPr lang="fr-FR" sz="2800" dirty="0" smtClean="0">
                <a:latin typeface="Cambria" panose="02040503050406030204" pitchFamily="18" charset="0"/>
              </a:rPr>
              <a:t> =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ecológico</a:t>
            </a:r>
            <a:endParaRPr lang="fr-FR" sz="2800" dirty="0" smtClean="0">
              <a:latin typeface="Cambria" panose="02040503050406030204" pitchFamily="18" charset="0"/>
            </a:endParaRPr>
          </a:p>
          <a:p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equitativo</a:t>
            </a:r>
            <a:r>
              <a:rPr lang="fr-FR" sz="2800" dirty="0" smtClean="0">
                <a:latin typeface="Cambria" panose="02040503050406030204" pitchFamily="18" charset="0"/>
              </a:rPr>
              <a:t> + </a:t>
            </a:r>
            <a:r>
              <a:rPr lang="fr-FR" sz="2800" dirty="0" err="1" smtClean="0">
                <a:latin typeface="Cambria" panose="02040503050406030204" pitchFamily="18" charset="0"/>
              </a:rPr>
              <a:t>turismo</a:t>
            </a: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dirty="0" err="1" smtClean="0">
                <a:latin typeface="Cambria" panose="02040503050406030204" pitchFamily="18" charset="0"/>
              </a:rPr>
              <a:t>solidario</a:t>
            </a:r>
            <a:endParaRPr lang="fr-FR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9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</a:t>
            </a:r>
            <a:r>
              <a:rPr lang="fr-FR" sz="6000" dirty="0" err="1" smtClean="0">
                <a:latin typeface="Cambria" panose="02040503050406030204" pitchFamily="18" charset="0"/>
              </a:rPr>
              <a:t>Mapas</a:t>
            </a:r>
            <a:r>
              <a:rPr lang="fr-FR" sz="6000" dirty="0" smtClean="0">
                <a:latin typeface="Cambria" panose="02040503050406030204" pitchFamily="18" charset="0"/>
              </a:rPr>
              <a:t> de Costa Rica</a:t>
            </a:r>
            <a:endParaRPr lang="fr-FR" sz="6000" dirty="0">
              <a:latin typeface="Cambria" panose="02040503050406030204" pitchFamily="18" charset="0"/>
            </a:endParaRPr>
          </a:p>
        </p:txBody>
      </p:sp>
      <p:pic>
        <p:nvPicPr>
          <p:cNvPr id="4" name="Espace réservé du contenu 3" descr="carte-amerique-centrale-cd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6264696" cy="380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costa_r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429000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lipse 5"/>
          <p:cNvSpPr/>
          <p:nvPr/>
        </p:nvSpPr>
        <p:spPr>
          <a:xfrm>
            <a:off x="3131840" y="5805264"/>
            <a:ext cx="79208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1682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700" dirty="0" smtClean="0">
                <a:latin typeface="Cambria" panose="02040503050406030204" pitchFamily="18" charset="0"/>
              </a:rPr>
              <a:t>Ficha de </a:t>
            </a:r>
            <a:r>
              <a:rPr lang="fr-FR" sz="6700" dirty="0" err="1" smtClean="0">
                <a:latin typeface="Cambria" panose="02040503050406030204" pitchFamily="18" charset="0"/>
              </a:rPr>
              <a:t>vocabulario</a:t>
            </a:r>
            <a:r>
              <a:rPr lang="fr-FR" sz="6700" dirty="0" smtClean="0">
                <a:latin typeface="Cambria" panose="02040503050406030204" pitchFamily="18" charset="0"/>
              </a:rPr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/>
            </a:r>
            <a:b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97360"/>
            <a:ext cx="9144000" cy="5760640"/>
          </a:xfrm>
        </p:spPr>
        <p:txBody>
          <a:bodyPr>
            <a:normAutofit lnSpcReduction="10000"/>
          </a:bodyPr>
          <a:lstStyle/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Avifauna</a:t>
            </a:r>
            <a:r>
              <a:rPr lang="fr-FR" dirty="0" smtClean="0"/>
              <a:t> 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smtClean="0"/>
              <a:t>ICT 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smtClean="0"/>
              <a:t>MINAE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smtClean="0"/>
              <a:t>OEA 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smtClean="0"/>
              <a:t> SINAC 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err="1" smtClean="0"/>
              <a:t>Turismo</a:t>
            </a:r>
            <a:r>
              <a:rPr lang="fr-FR" dirty="0" smtClean="0"/>
              <a:t> </a:t>
            </a:r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err="1" smtClean="0"/>
              <a:t>Turismo</a:t>
            </a:r>
            <a:r>
              <a:rPr lang="fr-FR" dirty="0" smtClean="0"/>
              <a:t> </a:t>
            </a:r>
            <a:r>
              <a:rPr lang="fr-FR" dirty="0" err="1" smtClean="0"/>
              <a:t>ecológico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err="1" smtClean="0"/>
              <a:t>Turismo</a:t>
            </a:r>
            <a:r>
              <a:rPr lang="fr-FR" dirty="0" smtClean="0"/>
              <a:t> </a:t>
            </a:r>
            <a:r>
              <a:rPr lang="fr-FR" dirty="0" err="1" smtClean="0"/>
              <a:t>equitativo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err="1" smtClean="0"/>
              <a:t>Turismo</a:t>
            </a:r>
            <a:r>
              <a:rPr lang="fr-FR" dirty="0" smtClean="0"/>
              <a:t> </a:t>
            </a:r>
            <a:r>
              <a:rPr lang="fr-FR" dirty="0" err="1" smtClean="0"/>
              <a:t>solidario</a:t>
            </a:r>
            <a:endParaRPr lang="fr-FR" dirty="0"/>
          </a:p>
          <a:p>
            <a:pPr>
              <a:buClr>
                <a:srgbClr val="8A0000"/>
              </a:buClr>
              <a:buFont typeface="Calibri" panose="020F0502020204030204" pitchFamily="34" charset="0"/>
              <a:buChar char="•"/>
            </a:pPr>
            <a:r>
              <a:rPr lang="fr-FR" dirty="0" smtClean="0"/>
              <a:t>Vida </a:t>
            </a:r>
            <a:r>
              <a:rPr lang="fr-FR" dirty="0" err="1" smtClean="0"/>
              <a:t>silvestre</a:t>
            </a: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>
                <a:latin typeface="Cambria" panose="02040503050406030204" pitchFamily="18" charset="0"/>
              </a:rPr>
              <a:t>A- La </a:t>
            </a:r>
            <a:r>
              <a:rPr lang="fr-FR" sz="2600" b="1" dirty="0" err="1" smtClean="0">
                <a:latin typeface="Cambria" panose="02040503050406030204" pitchFamily="18" charset="0"/>
              </a:rPr>
              <a:t>estabilidad</a:t>
            </a:r>
            <a:r>
              <a:rPr lang="fr-FR" sz="2600" b="1" dirty="0" smtClean="0"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latin typeface="Cambria" panose="02040503050406030204" pitchFamily="18" charset="0"/>
              </a:rPr>
              <a:t>política</a:t>
            </a:r>
            <a:r>
              <a:rPr lang="fr-FR" sz="2600" b="1" dirty="0" smtClean="0">
                <a:latin typeface="Cambria" panose="02040503050406030204" pitchFamily="18" charset="0"/>
              </a:rPr>
              <a:t> : </a:t>
            </a:r>
            <a:r>
              <a:rPr lang="fr-FR" sz="2600" b="1" dirty="0" err="1" smtClean="0">
                <a:latin typeface="Cambria" panose="02040503050406030204" pitchFamily="18" charset="0"/>
              </a:rPr>
              <a:t>una</a:t>
            </a:r>
            <a:r>
              <a:rPr lang="fr-FR" sz="2600" b="1" dirty="0" smtClean="0">
                <a:latin typeface="Cambria" panose="02040503050406030204" pitchFamily="18" charset="0"/>
              </a:rPr>
              <a:t> </a:t>
            </a:r>
            <a:r>
              <a:rPr lang="fr-FR" sz="2600" b="1" dirty="0" err="1" smtClean="0">
                <a:latin typeface="Cambria" panose="02040503050406030204" pitchFamily="18" charset="0"/>
              </a:rPr>
              <a:t>condición</a:t>
            </a:r>
            <a:r>
              <a:rPr lang="fr-FR" sz="2600" b="1" dirty="0" smtClean="0">
                <a:latin typeface="Cambria" panose="02040503050406030204" pitchFamily="18" charset="0"/>
              </a:rPr>
              <a:t> indispensable</a:t>
            </a:r>
          </a:p>
          <a:p>
            <a:pPr>
              <a:buNone/>
            </a:pPr>
            <a:endParaRPr lang="fr-FR" sz="2600" b="1" dirty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País</a:t>
            </a:r>
            <a:r>
              <a:rPr lang="fr-FR" sz="2600" dirty="0" smtClean="0">
                <a:latin typeface="Cambria" panose="02040503050406030204" pitchFamily="18" charset="0"/>
              </a:rPr>
              <a:t> </a:t>
            </a:r>
            <a:r>
              <a:rPr lang="fr-FR" sz="2600" dirty="0" err="1" smtClean="0">
                <a:latin typeface="Cambria" panose="02040503050406030204" pitchFamily="18" charset="0"/>
              </a:rPr>
              <a:t>estable</a:t>
            </a:r>
            <a:r>
              <a:rPr lang="fr-FR" sz="2600" dirty="0" smtClean="0">
                <a:latin typeface="Cambria" panose="02040503050406030204" pitchFamily="18" charset="0"/>
              </a:rPr>
              <a:t> al </a:t>
            </a:r>
            <a:r>
              <a:rPr lang="fr-FR" sz="2600" dirty="0" err="1" smtClean="0">
                <a:latin typeface="Cambria" panose="02040503050406030204" pitchFamily="18" charset="0"/>
              </a:rPr>
              <a:t>nivel</a:t>
            </a:r>
            <a:r>
              <a:rPr lang="fr-FR" sz="2600" dirty="0" smtClean="0">
                <a:latin typeface="Cambria" panose="02040503050406030204" pitchFamily="18" charset="0"/>
              </a:rPr>
              <a:t> </a:t>
            </a:r>
            <a:r>
              <a:rPr lang="fr-FR" sz="2600" dirty="0" err="1" smtClean="0">
                <a:latin typeface="Cambria" panose="02040503050406030204" pitchFamily="18" charset="0"/>
              </a:rPr>
              <a:t>político</a:t>
            </a:r>
            <a:endParaRPr lang="fr-FR" sz="2600" dirty="0" smtClean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Estabilidad</a:t>
            </a:r>
            <a:r>
              <a:rPr lang="fr-FR" sz="2600" dirty="0" smtClean="0">
                <a:latin typeface="Cambria" panose="02040503050406030204" pitchFamily="18" charset="0"/>
              </a:rPr>
              <a:t> </a:t>
            </a:r>
            <a:r>
              <a:rPr lang="fr-FR" sz="2600" dirty="0" err="1" smtClean="0">
                <a:latin typeface="Cambria" panose="02040503050406030204" pitchFamily="18" charset="0"/>
              </a:rPr>
              <a:t>interior</a:t>
            </a:r>
            <a:r>
              <a:rPr lang="fr-FR" sz="2600" dirty="0" smtClean="0">
                <a:latin typeface="Cambria" panose="02040503050406030204" pitchFamily="18" charset="0"/>
              </a:rPr>
              <a:t> + </a:t>
            </a:r>
            <a:r>
              <a:rPr lang="fr-FR" sz="2600" dirty="0" err="1" smtClean="0">
                <a:latin typeface="Cambria" panose="02040503050406030204" pitchFamily="18" charset="0"/>
              </a:rPr>
              <a:t>exterior</a:t>
            </a:r>
            <a:endParaRPr lang="fr-FR" sz="2600" dirty="0" smtClean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República</a:t>
            </a:r>
            <a:r>
              <a:rPr lang="fr-FR" sz="2600" dirty="0" smtClean="0">
                <a:latin typeface="Cambria" panose="02040503050406030204" pitchFamily="18" charset="0"/>
              </a:rPr>
              <a:t> </a:t>
            </a:r>
            <a:r>
              <a:rPr lang="fr-FR" sz="2600" dirty="0" err="1" smtClean="0">
                <a:latin typeface="Cambria" panose="02040503050406030204" pitchFamily="18" charset="0"/>
              </a:rPr>
              <a:t>demócratica</a:t>
            </a:r>
            <a:endParaRPr lang="fr-FR" sz="2600" dirty="0" smtClean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Constitución</a:t>
            </a: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 smtClean="0">
                <a:latin typeface="Cambria" panose="02040503050406030204" pitchFamily="18" charset="0"/>
              </a:rPr>
              <a:t>1949</a:t>
            </a:r>
          </a:p>
          <a:p>
            <a:r>
              <a:rPr lang="fr-FR" sz="2600" dirty="0" smtClean="0">
                <a:latin typeface="Cambria" panose="02040503050406030204" pitchFamily="18" charset="0"/>
              </a:rPr>
              <a:t>3 </a:t>
            </a:r>
            <a:r>
              <a:rPr lang="fr-FR" sz="2600" dirty="0" err="1" smtClean="0">
                <a:latin typeface="Cambria" panose="02040503050406030204" pitchFamily="18" charset="0"/>
              </a:rPr>
              <a:t>poderes</a:t>
            </a:r>
            <a:r>
              <a:rPr lang="fr-FR" sz="2600" dirty="0" smtClean="0">
                <a:latin typeface="Cambria" panose="02040503050406030204" pitchFamily="18" charset="0"/>
              </a:rPr>
              <a:t> : </a:t>
            </a:r>
            <a:r>
              <a:rPr lang="fr-FR" sz="2600" dirty="0" err="1" smtClean="0">
                <a:latin typeface="Cambria" panose="02040503050406030204" pitchFamily="18" charset="0"/>
              </a:rPr>
              <a:t>ejecutivo</a:t>
            </a:r>
            <a:r>
              <a:rPr lang="fr-FR" sz="2600" dirty="0" smtClean="0">
                <a:latin typeface="Cambria" panose="02040503050406030204" pitchFamily="18" charset="0"/>
              </a:rPr>
              <a:t> – </a:t>
            </a:r>
            <a:r>
              <a:rPr lang="fr-FR" sz="2600" dirty="0" err="1" smtClean="0">
                <a:latin typeface="Cambria" panose="02040503050406030204" pitchFamily="18" charset="0"/>
              </a:rPr>
              <a:t>legislativo</a:t>
            </a:r>
            <a:r>
              <a:rPr lang="fr-FR" sz="2600" dirty="0" smtClean="0">
                <a:latin typeface="Cambria" panose="02040503050406030204" pitchFamily="18" charset="0"/>
              </a:rPr>
              <a:t> – </a:t>
            </a:r>
            <a:r>
              <a:rPr lang="fr-FR" sz="2600" dirty="0" err="1" smtClean="0">
                <a:latin typeface="Cambria" panose="02040503050406030204" pitchFamily="18" charset="0"/>
              </a:rPr>
              <a:t>judicial</a:t>
            </a:r>
            <a:endParaRPr lang="fr-FR" sz="2600" dirty="0" smtClean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Ejecutivo</a:t>
            </a:r>
            <a:r>
              <a:rPr lang="fr-FR" sz="2600" dirty="0" smtClean="0">
                <a:latin typeface="Cambria" panose="02040503050406030204" pitchFamily="18" charset="0"/>
              </a:rPr>
              <a:t> = </a:t>
            </a:r>
            <a:r>
              <a:rPr lang="fr-FR" sz="2600" dirty="0" err="1" smtClean="0">
                <a:latin typeface="Cambria" panose="02040503050406030204" pitchFamily="18" charset="0"/>
              </a:rPr>
              <a:t>presidente</a:t>
            </a:r>
            <a:r>
              <a:rPr lang="fr-FR" sz="2600" dirty="0" smtClean="0">
                <a:latin typeface="Cambria" panose="02040503050406030204" pitchFamily="18" charset="0"/>
              </a:rPr>
              <a:t> + </a:t>
            </a:r>
            <a:r>
              <a:rPr lang="fr-FR" sz="2600" dirty="0" err="1" smtClean="0">
                <a:latin typeface="Cambria" panose="02040503050406030204" pitchFamily="18" charset="0"/>
              </a:rPr>
              <a:t>gobierno</a:t>
            </a:r>
            <a:endParaRPr lang="fr-FR" sz="2600" dirty="0" smtClean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Legislativo</a:t>
            </a:r>
            <a:r>
              <a:rPr lang="fr-FR" sz="2600" dirty="0" smtClean="0">
                <a:latin typeface="Cambria" panose="02040503050406030204" pitchFamily="18" charset="0"/>
              </a:rPr>
              <a:t> : 57 </a:t>
            </a:r>
            <a:r>
              <a:rPr lang="fr-FR" sz="2600" dirty="0" err="1" smtClean="0">
                <a:latin typeface="Cambria" panose="02040503050406030204" pitchFamily="18" charset="0"/>
              </a:rPr>
              <a:t>diputatos</a:t>
            </a:r>
            <a:endParaRPr lang="fr-FR" sz="2600" dirty="0" smtClean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Judicial</a:t>
            </a:r>
            <a:r>
              <a:rPr lang="fr-FR" sz="2600" dirty="0" smtClean="0">
                <a:latin typeface="Cambria" panose="02040503050406030204" pitchFamily="18" charset="0"/>
              </a:rPr>
              <a:t> : 22 </a:t>
            </a:r>
            <a:r>
              <a:rPr lang="fr-FR" sz="2600" dirty="0" err="1" smtClean="0">
                <a:latin typeface="Cambria" panose="02040503050406030204" pitchFamily="18" charset="0"/>
              </a:rPr>
              <a:t>jueces</a:t>
            </a:r>
            <a:endParaRPr lang="fr-FR" sz="2600" dirty="0" smtClean="0">
              <a:latin typeface="Cambria" panose="02040503050406030204" pitchFamily="18" charset="0"/>
            </a:endParaRPr>
          </a:p>
          <a:p>
            <a:r>
              <a:rPr lang="fr-FR" sz="2600" dirty="0" err="1" smtClean="0">
                <a:latin typeface="Cambria" panose="02040503050406030204" pitchFamily="18" charset="0"/>
              </a:rPr>
              <a:t>Creación</a:t>
            </a:r>
            <a:r>
              <a:rPr lang="fr-FR" sz="2600" dirty="0" smtClean="0">
                <a:latin typeface="Cambria" panose="02040503050406030204" pitchFamily="18" charset="0"/>
              </a:rPr>
              <a:t> de la OEA</a:t>
            </a:r>
          </a:p>
          <a:p>
            <a:pPr lvl="0">
              <a:buNone/>
            </a:pPr>
            <a:endParaRPr lang="fr-FR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None/>
            </a:pPr>
            <a:endParaRPr lang="fr-FR" i="1" dirty="0" smtClean="0">
              <a:latin typeface="Tempus Sans ITC" pitchFamily="82" charset="0"/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1484784"/>
          </a:xfrm>
        </p:spPr>
        <p:txBody>
          <a:bodyPr>
            <a:noAutofit/>
          </a:bodyPr>
          <a:lstStyle/>
          <a:p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I - Un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país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que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reune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los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elementos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necesarios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al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y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especialmente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al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turismo</a:t>
            </a:r>
            <a:r>
              <a:rPr lang="fr-FR" sz="3800" dirty="0" smtClean="0">
                <a:solidFill>
                  <a:srgbClr val="8A0000"/>
                </a:solidFill>
                <a:latin typeface="Cambria" panose="02040503050406030204" pitchFamily="18" charset="0"/>
              </a:rPr>
              <a:t> </a:t>
            </a:r>
            <a:r>
              <a:rPr lang="fr-FR" sz="3800" dirty="0" err="1" smtClean="0">
                <a:solidFill>
                  <a:srgbClr val="8A0000"/>
                </a:solidFill>
                <a:latin typeface="Cambria" panose="02040503050406030204" pitchFamily="18" charset="0"/>
              </a:rPr>
              <a:t>ecológico</a:t>
            </a:r>
            <a:endParaRPr lang="fr-FR" sz="3800" dirty="0">
              <a:solidFill>
                <a:srgbClr val="8A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920352" cy="3889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627784" y="528546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latin typeface="Cambria" panose="02040503050406030204" pitchFamily="18" charset="0"/>
              </a:rPr>
              <a:t>Luis Guillermo </a:t>
            </a:r>
            <a:r>
              <a:rPr lang="fr-FR" sz="2600" dirty="0" err="1" smtClean="0">
                <a:latin typeface="Cambria" panose="02040503050406030204" pitchFamily="18" charset="0"/>
              </a:rPr>
              <a:t>Solís</a:t>
            </a:r>
            <a:endParaRPr lang="fr-FR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2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320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tx1"/>
              </a:buClr>
            </a:pPr>
            <a:r>
              <a:rPr lang="es-ES" sz="2600" b="1" dirty="0">
                <a:latin typeface="Cambria" panose="02040503050406030204" pitchFamily="18" charset="0"/>
              </a:rPr>
              <a:t>B- Una gran diversidad biológica</a:t>
            </a:r>
          </a:p>
          <a:p>
            <a:pPr algn="just">
              <a:buClr>
                <a:schemeClr val="tx1"/>
              </a:buClr>
            </a:pPr>
            <a:endParaRPr lang="fr-FR" sz="20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latin typeface="Cambria" panose="02040503050406030204" pitchFamily="18" charset="0"/>
              </a:rPr>
              <a:t>Biodiversidad</a:t>
            </a: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latin typeface="Cambria" panose="02040503050406030204" pitchFamily="18" charset="0"/>
              </a:rPr>
              <a:t>faunística</a:t>
            </a:r>
            <a:r>
              <a:rPr lang="fr-FR" sz="2400" dirty="0" smtClean="0">
                <a:latin typeface="Cambria" panose="02040503050406030204" pitchFamily="18" charset="0"/>
              </a:rPr>
              <a:t> y </a:t>
            </a:r>
            <a:r>
              <a:rPr lang="fr-FR" sz="2400" dirty="0" err="1" smtClean="0">
                <a:latin typeface="Cambria" panose="02040503050406030204" pitchFamily="18" charset="0"/>
              </a:rPr>
              <a:t>florística</a:t>
            </a: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latin typeface="Cambria" panose="02040503050406030204" pitchFamily="18" charset="0"/>
              </a:rPr>
              <a:t>excepcional</a:t>
            </a:r>
            <a:endParaRPr lang="fr-FR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400" dirty="0" smtClean="0">
                <a:latin typeface="Cambria" panose="02040503050406030204" pitchFamily="18" charset="0"/>
              </a:rPr>
              <a:t>La </a:t>
            </a:r>
            <a:r>
              <a:rPr lang="fr-FR" sz="2400" dirty="0" err="1" smtClean="0">
                <a:latin typeface="Cambria" panose="02040503050406030204" pitchFamily="18" charset="0"/>
              </a:rPr>
              <a:t>avifauna</a:t>
            </a:r>
            <a:r>
              <a:rPr lang="fr-FR" sz="2400" dirty="0" smtClean="0">
                <a:latin typeface="Cambria" panose="02040503050406030204" pitchFamily="18" charset="0"/>
              </a:rPr>
              <a:t> : 850 </a:t>
            </a:r>
            <a:r>
              <a:rPr lang="fr-FR" sz="2400" dirty="0" err="1" smtClean="0">
                <a:latin typeface="Cambria" panose="02040503050406030204" pitchFamily="18" charset="0"/>
              </a:rPr>
              <a:t>especies</a:t>
            </a: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latin typeface="Cambria" panose="02040503050406030204" pitchFamily="18" charset="0"/>
              </a:rPr>
              <a:t>identificadas</a:t>
            </a:r>
            <a:endParaRPr lang="fr-FR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400" dirty="0" smtClean="0">
                <a:latin typeface="Cambria" panose="02040503050406030204" pitchFamily="18" charset="0"/>
              </a:rPr>
              <a:t>237 </a:t>
            </a:r>
            <a:r>
              <a:rPr lang="fr-FR" sz="2400" dirty="0" err="1" smtClean="0">
                <a:latin typeface="Cambria" panose="02040503050406030204" pitchFamily="18" charset="0"/>
              </a:rPr>
              <a:t>especies</a:t>
            </a:r>
            <a:r>
              <a:rPr lang="fr-FR" sz="2400" dirty="0" smtClean="0">
                <a:latin typeface="Cambria" panose="02040503050406030204" pitchFamily="18" charset="0"/>
              </a:rPr>
              <a:t> de </a:t>
            </a:r>
            <a:r>
              <a:rPr lang="fr-FR" sz="2400" dirty="0" err="1" smtClean="0">
                <a:latin typeface="Cambria" panose="02040503050406030204" pitchFamily="18" charset="0"/>
              </a:rPr>
              <a:t>mamíferos</a:t>
            </a:r>
            <a:endParaRPr lang="fr-FR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400" dirty="0" smtClean="0">
                <a:latin typeface="Cambria" panose="02040503050406030204" pitchFamily="18" charset="0"/>
              </a:rPr>
              <a:t>371 </a:t>
            </a:r>
            <a:r>
              <a:rPr lang="fr-FR" sz="2400" dirty="0" err="1" smtClean="0">
                <a:latin typeface="Cambria" panose="02040503050406030204" pitchFamily="18" charset="0"/>
              </a:rPr>
              <a:t>especies</a:t>
            </a:r>
            <a:r>
              <a:rPr lang="fr-FR" sz="2400" dirty="0" smtClean="0">
                <a:latin typeface="Cambria" panose="02040503050406030204" pitchFamily="18" charset="0"/>
              </a:rPr>
              <a:t> de reptiles y </a:t>
            </a:r>
            <a:r>
              <a:rPr lang="fr-FR" sz="2400" dirty="0" err="1" smtClean="0">
                <a:latin typeface="Cambria" panose="02040503050406030204" pitchFamily="18" charset="0"/>
              </a:rPr>
              <a:t>anfibios</a:t>
            </a:r>
            <a:endParaRPr lang="fr-FR" sz="24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400" dirty="0" smtClean="0">
                <a:latin typeface="Cambria" panose="02040503050406030204" pitchFamily="18" charset="0"/>
              </a:rPr>
              <a:t>La </a:t>
            </a:r>
            <a:r>
              <a:rPr lang="fr-FR" sz="2400" dirty="0" err="1" smtClean="0">
                <a:latin typeface="Cambria" panose="02040503050406030204" pitchFamily="18" charset="0"/>
              </a:rPr>
              <a:t>biodiversidad</a:t>
            </a: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latin typeface="Cambria" panose="02040503050406030204" pitchFamily="18" charset="0"/>
              </a:rPr>
              <a:t>vegetal</a:t>
            </a:r>
            <a:r>
              <a:rPr lang="fr-FR" sz="2400" dirty="0" smtClean="0">
                <a:latin typeface="Cambria" panose="02040503050406030204" pitchFamily="18" charset="0"/>
              </a:rPr>
              <a:t> : </a:t>
            </a:r>
            <a:r>
              <a:rPr lang="fr-FR" sz="2400" dirty="0" err="1" smtClean="0">
                <a:latin typeface="Cambria" panose="02040503050406030204" pitchFamily="18" charset="0"/>
              </a:rPr>
              <a:t>más</a:t>
            </a:r>
            <a:r>
              <a:rPr lang="fr-FR" sz="2400" dirty="0" smtClean="0">
                <a:latin typeface="Cambria" panose="02040503050406030204" pitchFamily="18" charset="0"/>
              </a:rPr>
              <a:t> 10 000 </a:t>
            </a:r>
            <a:r>
              <a:rPr lang="fr-FR" sz="2400" dirty="0" err="1" smtClean="0">
                <a:latin typeface="Cambria" panose="02040503050406030204" pitchFamily="18" charset="0"/>
              </a:rPr>
              <a:t>especies</a:t>
            </a:r>
            <a:r>
              <a:rPr lang="fr-FR" sz="2400" dirty="0" smtClean="0">
                <a:latin typeface="Cambria" panose="02040503050406030204" pitchFamily="18" charset="0"/>
              </a:rPr>
              <a:t> de plantas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>
                <a:latin typeface="Cambria" panose="02040503050406030204" pitchFamily="18" charset="0"/>
              </a:rPr>
              <a:t>Antes 1980: riqueza faunística y florística non apreciada por su justo valor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>
                <a:latin typeface="Cambria" panose="02040503050406030204" pitchFamily="18" charset="0"/>
              </a:rPr>
              <a:t>Preservación del medio ambiente       preocupación  importante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>
                <a:latin typeface="Cambria" panose="02040503050406030204" pitchFamily="18" charset="0"/>
              </a:rPr>
              <a:t>Emergencia de Costa Rica : industria del café + industria del plátano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>
                <a:latin typeface="Cambria" panose="02040503050406030204" pitchFamily="18" charset="0"/>
              </a:rPr>
              <a:t>Deforestación masiva con boom de la agricultura.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>
                <a:latin typeface="Cambria" panose="02040503050406030204" pitchFamily="18" charset="0"/>
              </a:rPr>
              <a:t>Parte del territorio deforestado en 1984 = 68 % ; 2000 = 89 %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400" dirty="0" smtClean="0">
                <a:latin typeface="Cambria" panose="02040503050406030204" pitchFamily="18" charset="0"/>
              </a:rPr>
              <a:t>-1960 </a:t>
            </a:r>
            <a:r>
              <a:rPr lang="es-ES" sz="2400" dirty="0">
                <a:latin typeface="Cambria" panose="02040503050406030204" pitchFamily="18" charset="0"/>
              </a:rPr>
              <a:t>: Creación de áreas protegidas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s-ES" sz="2400" dirty="0" smtClean="0">
                <a:latin typeface="Cambria" panose="02040503050406030204" pitchFamily="18" charset="0"/>
              </a:rPr>
              <a:t>       -1988 </a:t>
            </a:r>
            <a:r>
              <a:rPr lang="es-ES" sz="2400" dirty="0">
                <a:latin typeface="Cambria" panose="02040503050406030204" pitchFamily="18" charset="0"/>
              </a:rPr>
              <a:t>: ley sobre la Biodiversidad 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s-ES" sz="2400" dirty="0" smtClean="0">
                <a:latin typeface="Cambria" panose="02040503050406030204" pitchFamily="18" charset="0"/>
              </a:rPr>
              <a:t>       -1989 </a:t>
            </a:r>
            <a:r>
              <a:rPr lang="es-ES" sz="2400" dirty="0">
                <a:latin typeface="Cambria" panose="02040503050406030204" pitchFamily="18" charset="0"/>
              </a:rPr>
              <a:t>: </a:t>
            </a:r>
            <a:r>
              <a:rPr lang="es-ES" sz="2400" dirty="0" smtClean="0">
                <a:latin typeface="Cambria" panose="02040503050406030204" pitchFamily="18" charset="0"/>
              </a:rPr>
              <a:t>SINAC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Cambria" panose="02040503050406030204" pitchFamily="18" charset="0"/>
              </a:rPr>
              <a:t>    ICT </a:t>
            </a:r>
            <a:r>
              <a:rPr lang="es-ES" sz="2400" dirty="0">
                <a:latin typeface="Cambria" panose="02040503050406030204" pitchFamily="18" charset="0"/>
              </a:rPr>
              <a:t>: difusión de la imagen </a:t>
            </a:r>
            <a:r>
              <a:rPr lang="es-ES" sz="2400" dirty="0" smtClean="0">
                <a:latin typeface="Cambria" panose="02040503050406030204" pitchFamily="18" charset="0"/>
              </a:rPr>
              <a:t>al </a:t>
            </a:r>
            <a:r>
              <a:rPr lang="es-ES" sz="2400" dirty="0">
                <a:latin typeface="Cambria" panose="02040503050406030204" pitchFamily="18" charset="0"/>
              </a:rPr>
              <a:t>exterior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fr-FR" sz="2600" dirty="0" smtClean="0">
              <a:latin typeface="Cambria" panose="020405030504060302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fr-FR" dirty="0" smtClean="0"/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fr-FR" i="1" dirty="0" smtClean="0">
              <a:latin typeface="Tempus Sans ITC" pitchFamily="82" charset="0"/>
            </a:endParaRPr>
          </a:p>
          <a:p>
            <a:pPr lvl="0">
              <a:buClr>
                <a:schemeClr val="tx1"/>
              </a:buClr>
            </a:pPr>
            <a:endParaRPr lang="fr-FR" i="1" dirty="0" smtClean="0">
              <a:latin typeface="Tempus Sans ITC" pitchFamily="82" charset="0"/>
            </a:endParaRPr>
          </a:p>
        </p:txBody>
      </p:sp>
      <p:sp>
        <p:nvSpPr>
          <p:cNvPr id="3" name="Différent de 2"/>
          <p:cNvSpPr/>
          <p:nvPr/>
        </p:nvSpPr>
        <p:spPr>
          <a:xfrm>
            <a:off x="4932040" y="3356992"/>
            <a:ext cx="457200" cy="385192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rquetzalBU3J9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928321" cy="4392488"/>
          </a:xfrm>
        </p:spPr>
      </p:pic>
      <p:pic>
        <p:nvPicPr>
          <p:cNvPr id="6" name="Espace réservé du contenu 5" descr="touc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104456" cy="2736304"/>
          </a:xfrm>
        </p:spPr>
      </p:pic>
      <p:pic>
        <p:nvPicPr>
          <p:cNvPr id="7" name="Image 6" descr="singe-titi-costar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2"/>
            <a:ext cx="3431960" cy="29446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458112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Quetzal : ave tropical </a:t>
            </a:r>
            <a:r>
              <a:rPr lang="fr-FR" sz="2000" i="1" dirty="0" err="1" smtClean="0"/>
              <a:t>emblemático</a:t>
            </a:r>
            <a:r>
              <a:rPr lang="fr-FR" sz="2000" i="1" dirty="0" smtClean="0"/>
              <a:t> de Costa Rica.</a:t>
            </a:r>
            <a:endParaRPr lang="fr-FR" sz="2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059832" y="609329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Mono titi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228184" y="29969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 smtClean="0"/>
              <a:t>Tucán</a:t>
            </a:r>
            <a:endParaRPr lang="fr-FR" sz="2000" i="1" dirty="0"/>
          </a:p>
        </p:txBody>
      </p:sp>
      <p:sp>
        <p:nvSpPr>
          <p:cNvPr id="11" name="Rectangle avec flèche vers le haut 10"/>
          <p:cNvSpPr/>
          <p:nvPr/>
        </p:nvSpPr>
        <p:spPr>
          <a:xfrm>
            <a:off x="467544" y="4149080"/>
            <a:ext cx="2592288" cy="1440160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e haut 11"/>
          <p:cNvSpPr/>
          <p:nvPr/>
        </p:nvSpPr>
        <p:spPr>
          <a:xfrm>
            <a:off x="6156176" y="2852936"/>
            <a:ext cx="1152128" cy="576064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avec flèche vers la droite 12"/>
          <p:cNvSpPr/>
          <p:nvPr/>
        </p:nvSpPr>
        <p:spPr>
          <a:xfrm>
            <a:off x="3203848" y="5949280"/>
            <a:ext cx="1728192" cy="720080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431</Words>
  <Application>Microsoft Office PowerPoint</Application>
  <PresentationFormat>Affichage à l'écran (4:3)</PresentationFormat>
  <Paragraphs>140</Paragraphs>
  <Slides>15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Turismo en Costa rica</vt:lpstr>
      <vt:lpstr>Diapositive 2</vt:lpstr>
      <vt:lpstr>Introducción </vt:lpstr>
      <vt:lpstr> Mapas de Costa Rica</vt:lpstr>
      <vt:lpstr>Ficha de vocabulario  </vt:lpstr>
      <vt:lpstr>I - Un país que reune los elementos necesarios al turismo y especialmente al turismo ecológico</vt:lpstr>
      <vt:lpstr>Diapositive 7</vt:lpstr>
      <vt:lpstr>Diapositive 8</vt:lpstr>
      <vt:lpstr>Diapositive 9</vt:lpstr>
      <vt:lpstr>II -  El turismo : una reserva financiera increible para la economía</vt:lpstr>
      <vt:lpstr>Diapositive 11</vt:lpstr>
      <vt:lpstr>Diapositive 12</vt:lpstr>
      <vt:lpstr>Vídeo : Nueva campaña 2013 - Instituto Costarricense de Turismo (ICT)</vt:lpstr>
      <vt:lpstr>III - Las consecuencias del turismo ecológico</vt:lpstr>
      <vt:lpstr>Conclusión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Cindy</dc:creator>
  <cp:lastModifiedBy>Cindy</cp:lastModifiedBy>
  <cp:revision>135</cp:revision>
  <dcterms:created xsi:type="dcterms:W3CDTF">2014-10-29T14:09:56Z</dcterms:created>
  <dcterms:modified xsi:type="dcterms:W3CDTF">2014-11-13T11:54:13Z</dcterms:modified>
</cp:coreProperties>
</file>