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C54"/>
    <a:srgbClr val="5F9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45" autoAdjust="0"/>
  </p:normalViewPr>
  <p:slideViewPr>
    <p:cSldViewPr>
      <p:cViewPr>
        <p:scale>
          <a:sx n="85" d="100"/>
          <a:sy n="85" d="100"/>
        </p:scale>
        <p:origin x="168" y="85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A71401D-7591-4BBE-BC1D-38B9EEF75EFB}" type="slidenum">
              <a:t>‹N°›</a:t>
            </a:fld>
            <a:endParaRPr lang="fr-FR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1238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BD05578-E34D-44A8-8928-84BDCE450E9E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216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4BE069-20C3-4A92-9669-7D73C80500C7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10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01F5D6-E081-4C0D-BAC1-4A81E599D2CF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266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14BE21-717F-4042-8829-6FAA550DB812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42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52EBD8-75B3-45F1-96C3-E59CE059E91A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7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16E781-E3CF-448B-851F-C5E8DFFCC77C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4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0A817C-12B6-4670-B7AA-D488979E2436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17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9DE38B-59B0-4D79-9417-B55A1E3AE571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17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39A0CB-8977-4B24-A2EA-0D523E45ED50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806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80CAD9-D50C-461F-877D-58D207F3FC6A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4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8A4D72-31D6-4C3C-A2DE-5EBEBE8BDB93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353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22DAD5B-BC37-42E7-BA4F-5BC2E28A7A79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29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963F111-7B1A-4585-B1AB-2E7E8306479E}" type="slidenum"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solidFill>
          <a:srgbClr val="5F9ADB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03999" y="2337492"/>
            <a:ext cx="9071640" cy="3852337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fr-FR" dirty="0" smtClean="0"/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endParaRPr lang="fr-FR" dirty="0" smtClean="0"/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b="1" dirty="0" smtClean="0">
                <a:latin typeface="+mn-lt"/>
              </a:rPr>
              <a:t>I</a:t>
            </a:r>
            <a:r>
              <a:rPr lang="fr-FR" b="1" dirty="0">
                <a:latin typeface="+mn-lt"/>
              </a:rPr>
              <a:t>) ¿ </a:t>
            </a:r>
            <a:r>
              <a:rPr lang="es-ES_tradnl" b="1" dirty="0" smtClean="0">
                <a:latin typeface="+mn-lt"/>
              </a:rPr>
              <a:t>Qué</a:t>
            </a:r>
            <a:r>
              <a:rPr lang="fr-FR" b="1" dirty="0" smtClean="0">
                <a:latin typeface="+mn-lt"/>
              </a:rPr>
              <a:t> </a:t>
            </a:r>
            <a:r>
              <a:rPr lang="fr-FR" b="1" dirty="0">
                <a:latin typeface="+mn-lt"/>
              </a:rPr>
              <a:t>es el MERCOSUR ?</a:t>
            </a:r>
          </a:p>
          <a:p>
            <a:pPr marL="0" lvl="0" indent="0" algn="ctr">
              <a:buNone/>
            </a:pPr>
            <a:r>
              <a:rPr lang="fr-FR" b="1" dirty="0" smtClean="0">
                <a:latin typeface="+mn-lt"/>
              </a:rPr>
              <a:t>II</a:t>
            </a:r>
            <a:r>
              <a:rPr lang="fr-FR" b="1" dirty="0">
                <a:latin typeface="+mn-lt"/>
              </a:rPr>
              <a:t>) Los </a:t>
            </a:r>
            <a:r>
              <a:rPr lang="es-ES_tradnl" b="1" dirty="0" smtClean="0">
                <a:latin typeface="+mn-lt"/>
              </a:rPr>
              <a:t>textos</a:t>
            </a:r>
            <a:r>
              <a:rPr lang="fr-FR" b="1" dirty="0" smtClean="0">
                <a:latin typeface="+mn-lt"/>
              </a:rPr>
              <a:t> </a:t>
            </a:r>
            <a:r>
              <a:rPr lang="es-ES" b="1" dirty="0" smtClean="0">
                <a:latin typeface="+mn-lt"/>
              </a:rPr>
              <a:t>fundamentales</a:t>
            </a:r>
            <a:r>
              <a:rPr lang="fr-FR" b="1" dirty="0" smtClean="0">
                <a:latin typeface="+mn-lt"/>
              </a:rPr>
              <a:t> </a:t>
            </a:r>
            <a:r>
              <a:rPr lang="fr-FR" b="1" dirty="0">
                <a:latin typeface="+mn-lt"/>
              </a:rPr>
              <a:t>d</a:t>
            </a:r>
            <a:r>
              <a:rPr lang="fr-FR" b="1" dirty="0" smtClean="0">
                <a:latin typeface="+mn-lt"/>
              </a:rPr>
              <a:t>el </a:t>
            </a:r>
            <a:r>
              <a:rPr lang="fr-FR" b="1" dirty="0">
                <a:latin typeface="+mn-lt"/>
              </a:rPr>
              <a:t>MERCOSUR</a:t>
            </a:r>
            <a:r>
              <a:rPr lang="fr-FR" dirty="0"/>
              <a:t> 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6" y="433138"/>
            <a:ext cx="8856984" cy="24105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solidFill>
          <a:srgbClr val="5F9ADB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791840" y="323454"/>
            <a:ext cx="8208721" cy="64807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 sz="5400" dirty="0" smtClean="0">
                <a:latin typeface="+mn-lt"/>
              </a:rPr>
              <a:t>¿Qué es el MERCOSUR ?</a:t>
            </a:r>
            <a:endParaRPr lang="es-ES" sz="5400" dirty="0">
              <a:latin typeface="+mn-lt"/>
            </a:endParaRP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808" y="1115541"/>
            <a:ext cx="9071640" cy="604867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r>
              <a:rPr lang="es-ES" sz="2400" u="sng" dirty="0" smtClean="0">
                <a:latin typeface="+mn-lt"/>
              </a:rPr>
              <a:t>Definición y Creación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n-lt"/>
              </a:rPr>
              <a:t>Mercado Común del Sur : </a:t>
            </a:r>
            <a:r>
              <a:rPr lang="es-ES" sz="2400" dirty="0" smtClean="0">
                <a:latin typeface="+mn-lt"/>
                <a:ea typeface="Calibri"/>
                <a:cs typeface="Times New Roman"/>
              </a:rPr>
              <a:t>Comunidad económica compuesta por varios países de América del Sur</a:t>
            </a:r>
            <a:endParaRPr lang="es-ES" sz="2400" dirty="0" smtClean="0">
              <a:latin typeface="+mn-lt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n-lt"/>
                <a:ea typeface="Calibri"/>
                <a:cs typeface="Times New Roman"/>
              </a:rPr>
              <a:t>El tercer mercado integrado en el mundo después de la Unión Europea y del ALENA (América del Norte)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n-lt"/>
                <a:ea typeface="Calibri"/>
                <a:cs typeface="Times New Roman"/>
              </a:rPr>
              <a:t>La organización fue creada por cuatros países en 1991 (Argentina, Brasil, Paraguay, Uruguay)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n-lt"/>
                <a:ea typeface="Calibri"/>
                <a:cs typeface="Times New Roman"/>
              </a:rPr>
              <a:t>Otros países ingresaron al bloque recientemente (Venezuela, Bolivia)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n-lt"/>
                <a:ea typeface="Calibri"/>
                <a:cs typeface="Times New Roman"/>
              </a:rPr>
              <a:t>Países miembros asociados : Chile (1996), Perú (2003), Colombia y Ecuador (2004), Surinam y  Guyana (2013)</a:t>
            </a: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endParaRPr lang="fr-FR" dirty="0">
              <a:latin typeface="Calibri"/>
              <a:ea typeface="Calibri"/>
              <a:cs typeface="Times New Roman"/>
            </a:endParaRPr>
          </a:p>
          <a:p>
            <a:pPr marL="108000" lvl="0" indent="0">
              <a:buNone/>
            </a:pPr>
            <a:endParaRPr lang="es-ES_tradnl" sz="2400" dirty="0" smtClean="0"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28" y="5652045"/>
            <a:ext cx="8748972" cy="1410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bg>
      <p:bgPr>
        <a:solidFill>
          <a:srgbClr val="5F9ADB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6182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z="3600" u="sng" dirty="0" smtClean="0">
                <a:latin typeface="+mj-lt"/>
              </a:rPr>
              <a:t>Objetivos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j-lt"/>
              </a:rPr>
              <a:t>Aumentar y mejorar la economía de los países miembros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j-lt"/>
              </a:rPr>
              <a:t>Acelerar el desarrollo económico y comercial en América del Sur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j-lt"/>
              </a:rPr>
              <a:t>Desarrollar el libre cambio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+mj-lt"/>
              </a:rPr>
              <a:t>Promover y mejorar las relaciones entre los países miembros y entre todos los países de América del Sur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sz="2400" dirty="0">
                <a:latin typeface="+mn-lt"/>
              </a:rPr>
              <a:t>Promover y ampliar el involucramiento de las organizaciones y movimientos sociales, así como de la ciudadanía en general, en el </a:t>
            </a:r>
            <a:r>
              <a:rPr lang="es-ES" sz="2400" dirty="0" smtClean="0">
                <a:latin typeface="+mn-lt"/>
              </a:rPr>
              <a:t>MERCOSUR</a:t>
            </a:r>
          </a:p>
          <a:p>
            <a:pPr marL="108000" lvl="0" indent="0">
              <a:buNone/>
            </a:pP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256" y="4571925"/>
            <a:ext cx="4176464" cy="2855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bg>
      <p:bgPr>
        <a:solidFill>
          <a:srgbClr val="5F9ADB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6182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u="sng" dirty="0" smtClean="0">
                <a:latin typeface="+mj-lt"/>
              </a:rPr>
              <a:t>Algunas cifras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dirty="0" smtClean="0">
                <a:latin typeface="+mj-lt"/>
              </a:rPr>
              <a:t>Población : 241 millones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>
                <a:latin typeface="+mj-lt"/>
              </a:rPr>
              <a:t>PIB : 1 175,5 mil millones de dólares en 1998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dirty="0" smtClean="0">
                <a:latin typeface="+mj-lt"/>
              </a:rPr>
              <a:t>Superficie : 11 millones de km2</a:t>
            </a:r>
          </a:p>
          <a:p>
            <a:r>
              <a:rPr lang="es-ES" u="sng" dirty="0" smtClean="0">
                <a:latin typeface="+mj-lt"/>
              </a:rPr>
              <a:t>Comparación con la Unión Europea</a:t>
            </a:r>
            <a:r>
              <a:rPr lang="es-ES" dirty="0" smtClean="0">
                <a:latin typeface="+mj-lt"/>
              </a:rPr>
              <a:t> 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dirty="0" smtClean="0">
                <a:latin typeface="+mj-lt"/>
              </a:rPr>
              <a:t>Población : 507,4 millones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dirty="0" smtClean="0">
                <a:latin typeface="+mj-lt"/>
              </a:rPr>
              <a:t>PIB : 17 320 mil millones de dólares en 2013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ES" dirty="0" smtClean="0">
                <a:latin typeface="+mj-lt"/>
              </a:rPr>
              <a:t>Superficie : 4 493 712 de km2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   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bg>
      <p:bgPr>
        <a:solidFill>
          <a:srgbClr val="90CC54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251445"/>
            <a:ext cx="9071640" cy="709220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108000" lvl="0" indent="0" algn="ctr">
              <a:buSzPct val="100000"/>
              <a:buNone/>
            </a:pP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textos fundamentales del MERCOSUR </a:t>
            </a:r>
            <a:endParaRPr lang="es-ES" sz="2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SzPct val="100000"/>
              <a:buFont typeface="Arial" panose="020B0604020202020204" pitchFamily="34" charset="0"/>
              <a:buChar char="•"/>
            </a:pPr>
            <a:r>
              <a:rPr lang="es-ES" sz="2400" u="sng" dirty="0" smtClean="0"/>
              <a:t>El Tratado de Asunción</a:t>
            </a:r>
            <a:r>
              <a:rPr lang="es-ES" sz="2400" dirty="0" smtClean="0"/>
              <a:t> para la Constitución de un Mercado común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ea typeface="Calibri"/>
                <a:cs typeface="Times New Roman"/>
              </a:rPr>
              <a:t>Fue firmado el 26 de Marzo de 1991 en Asunción, Paraguay.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ea typeface="Calibri"/>
                <a:cs typeface="Times New Roman"/>
              </a:rPr>
              <a:t>Instrumento jurídico fundamental del proyecto integrativo en comparación con el protocolo de </a:t>
            </a:r>
            <a:r>
              <a:rPr lang="es-ES" sz="2400" dirty="0" err="1" smtClean="0">
                <a:latin typeface="Calibri"/>
                <a:ea typeface="Calibri"/>
                <a:cs typeface="Times New Roman"/>
              </a:rPr>
              <a:t>Ouro</a:t>
            </a:r>
            <a:r>
              <a:rPr lang="es-ES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s-ES" sz="2400" dirty="0" err="1" smtClean="0">
                <a:latin typeface="Calibri"/>
                <a:ea typeface="Calibri"/>
                <a:cs typeface="Times New Roman"/>
              </a:rPr>
              <a:t>Preto</a:t>
            </a:r>
            <a:r>
              <a:rPr lang="es-ES" sz="2400" dirty="0">
                <a:latin typeface="Calibri"/>
                <a:ea typeface="Calibri"/>
                <a:cs typeface="Times New Roman"/>
              </a:rPr>
              <a:t>.</a:t>
            </a:r>
            <a:endParaRPr lang="es-ES" sz="2400" dirty="0" smtClean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ea typeface="Calibri"/>
                <a:cs typeface="Times New Roman"/>
              </a:rPr>
              <a:t>Se compone de 6 capítulos y 24 artículos.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ea typeface="Calibri"/>
                <a:cs typeface="Times New Roman"/>
              </a:rPr>
              <a:t>El preámbulo contiene los objetivos y</a:t>
            </a:r>
            <a:br>
              <a:rPr lang="es-ES" sz="2400" dirty="0" smtClean="0">
                <a:latin typeface="Calibri"/>
                <a:ea typeface="Calibri"/>
                <a:cs typeface="Times New Roman"/>
              </a:rPr>
            </a:br>
            <a:r>
              <a:rPr lang="es-ES" sz="2400" dirty="0" smtClean="0">
                <a:latin typeface="Calibri"/>
                <a:ea typeface="Calibri"/>
                <a:cs typeface="Times New Roman"/>
              </a:rPr>
              <a:t>las etapas para llegar al mercado común.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cs typeface="Times New Roman"/>
              </a:rPr>
              <a:t>Capitulo 1 : Los objetivos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cs typeface="Times New Roman"/>
              </a:rPr>
              <a:t>Capitulo 2 : Organización y administración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cs typeface="Times New Roman"/>
              </a:rPr>
              <a:t>Capitulo 3 : Vigencia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cs typeface="Times New Roman"/>
              </a:rPr>
              <a:t>Capitulo 4 : Adhesión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cs typeface="Times New Roman"/>
              </a:rPr>
              <a:t>Capitulo 5 : Desvincularse del tratado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Calibri"/>
                <a:cs typeface="Times New Roman"/>
              </a:rPr>
              <a:t>Capitulo 6 : Disposiciones Generales </a:t>
            </a:r>
            <a:endParaRPr lang="es-ES" sz="2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32" y="3347789"/>
            <a:ext cx="3528392" cy="4037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bg>
      <p:bgPr>
        <a:solidFill>
          <a:srgbClr val="90CC54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503999" y="648000"/>
            <a:ext cx="9071640" cy="61102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u="sng" dirty="0" smtClean="0">
                <a:latin typeface="+mn-lt"/>
              </a:rPr>
              <a:t>Protocolo de Ouro Preto</a:t>
            </a:r>
          </a:p>
          <a:p>
            <a:pPr marL="108000" lvl="0" indent="0">
              <a:buNone/>
            </a:pPr>
            <a:r>
              <a:rPr lang="es-ES" sz="2000" b="1" dirty="0" smtClean="0">
                <a:latin typeface="+mn-lt"/>
              </a:rPr>
              <a:t>Es un texto que se suma al Tratado de Asunción en 1994 para establecer los papeles de la estructura institucional del </a:t>
            </a:r>
            <a:r>
              <a:rPr lang="es-ES" sz="1800" b="1" dirty="0" smtClean="0">
                <a:latin typeface="+mn-lt"/>
              </a:rPr>
              <a:t>MERCOSUR</a:t>
            </a:r>
            <a:r>
              <a:rPr lang="es-ES" sz="2000" b="1" dirty="0" smtClean="0">
                <a:latin typeface="+mn-lt"/>
              </a:rPr>
              <a:t>. 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s-ES" sz="2000" u="sng" dirty="0" smtClean="0">
                <a:latin typeface="+mn-lt"/>
              </a:rPr>
              <a:t>El Consejo del Mercado Común </a:t>
            </a:r>
            <a:r>
              <a:rPr lang="es-ES" sz="2000" dirty="0" smtClean="0">
                <a:latin typeface="+mn-lt"/>
              </a:rPr>
              <a:t>: es el órgano superior del MERCOSUR al cual incumbe la conducción política del proceso de integración y la toma de decisiones para asegurar el cumplimiento de los objetivos establecidos por el Tratado de Asunción. Estos proyectos son proponen por </a:t>
            </a:r>
            <a:r>
              <a:rPr lang="es-ES" sz="2000" u="sng" dirty="0" smtClean="0">
                <a:latin typeface="+mn-lt"/>
              </a:rPr>
              <a:t>El Grupo del Mercado Común</a:t>
            </a:r>
            <a:r>
              <a:rPr lang="es-ES" sz="2000" dirty="0" smtClean="0">
                <a:latin typeface="+mn-lt"/>
              </a:rPr>
              <a:t> que es asistido en la toma de decisiones por </a:t>
            </a:r>
            <a:r>
              <a:rPr lang="es-ES" sz="2000" u="sng" dirty="0" smtClean="0">
                <a:latin typeface="+mn-lt"/>
              </a:rPr>
              <a:t>La Comisión de Comercio del Mercosur</a:t>
            </a:r>
            <a:r>
              <a:rPr lang="es-ES" sz="2000" dirty="0" smtClean="0">
                <a:latin typeface="+mn-lt"/>
              </a:rPr>
              <a:t>.</a:t>
            </a:r>
          </a:p>
          <a:p>
            <a:pPr lvl="0">
              <a:buSzPct val="100000"/>
              <a:buFont typeface="Arial" panose="020B0604020202020204" pitchFamily="34" charset="0"/>
              <a:buChar char="•"/>
            </a:pPr>
            <a:r>
              <a:rPr lang="es-ES" sz="2000" u="sng" dirty="0" smtClean="0">
                <a:latin typeface="+mn-lt"/>
              </a:rPr>
              <a:t>La Comisión Parlamentaria Conjunta</a:t>
            </a:r>
            <a:r>
              <a:rPr lang="es-ES" sz="2000" dirty="0" smtClean="0">
                <a:latin typeface="+mn-lt"/>
              </a:rPr>
              <a:t> : es el órgano representativo del los Parlamentos de los Estados Partes en el ámbito del Mercosur. </a:t>
            </a:r>
          </a:p>
          <a:p>
            <a:pPr lvl="0">
              <a:buSzPct val="100000"/>
              <a:buFont typeface="Arial" panose="020B0604020202020204" pitchFamily="34" charset="0"/>
              <a:buChar char="•"/>
            </a:pPr>
            <a:r>
              <a:rPr lang="es-ES" sz="2000" u="sng" dirty="0" smtClean="0">
                <a:latin typeface="+mn-lt"/>
              </a:rPr>
              <a:t>El Foro Consultivo Económico-Social :</a:t>
            </a:r>
            <a:r>
              <a:rPr lang="es-ES" sz="2000" dirty="0" smtClean="0">
                <a:latin typeface="+mn-lt"/>
              </a:rPr>
              <a:t> es el órgano de representación y de organización de los sectores económicos y sociales del Mercosur.</a:t>
            </a:r>
          </a:p>
          <a:p>
            <a:pPr lvl="0">
              <a:buSzPct val="100000"/>
              <a:buFont typeface="Arial" panose="020B0604020202020204" pitchFamily="34" charset="0"/>
              <a:buChar char="•"/>
            </a:pPr>
            <a:r>
              <a:rPr lang="es-ES" sz="2000" u="sng" dirty="0" smtClean="0">
                <a:latin typeface="+mn-lt"/>
              </a:rPr>
              <a:t>Secretaria Administrativa del Mercosur</a:t>
            </a:r>
            <a:r>
              <a:rPr lang="es-ES" sz="2000" dirty="0" smtClean="0">
                <a:latin typeface="+mn-lt"/>
              </a:rPr>
              <a:t>: es el órgano responsable de la prestación de servicios a los demás órganos del Mercosur. Su sede se encuentra en la ciudad de Montevideo en Uruguay . </a:t>
            </a:r>
          </a:p>
          <a:p>
            <a:pPr lvl="0">
              <a:buSzPct val="100000"/>
              <a:buFont typeface="Arial" panose="020B0604020202020204" pitchFamily="34" charset="0"/>
              <a:buChar char="•"/>
            </a:pPr>
            <a:endParaRPr lang="fr-FR" sz="2000" u="sng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6" t="26448" r="20456" b="50319"/>
          <a:stretch/>
        </p:blipFill>
        <p:spPr bwMode="auto">
          <a:xfrm>
            <a:off x="4032200" y="6084093"/>
            <a:ext cx="5400600" cy="1226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bg>
      <p:bgPr>
        <a:solidFill>
          <a:srgbClr val="90CC54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104359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 algn="ctr"/>
            <a:r>
              <a:rPr lang="fr-FR" dirty="0"/>
              <a:t>Protocolo Constitutivo del Parlemento del MERCOSUR.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238" y="3635821"/>
            <a:ext cx="4023141" cy="2736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863848" y="1691605"/>
            <a:ext cx="8568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El Parlamento del Mercosur </a:t>
            </a:r>
            <a:r>
              <a:rPr lang="es-ES" b="1" dirty="0" smtClean="0"/>
              <a:t> es también conocido </a:t>
            </a:r>
            <a:r>
              <a:rPr lang="es-ES" b="1" dirty="0"/>
              <a:t>como </a:t>
            </a:r>
            <a:r>
              <a:rPr lang="es-ES" b="1" dirty="0" smtClean="0"/>
              <a:t>“</a:t>
            </a:r>
            <a:r>
              <a:rPr lang="es-ES" b="1" dirty="0" err="1" smtClean="0"/>
              <a:t>Parlasur</a:t>
            </a:r>
            <a:r>
              <a:rPr lang="es-ES" b="1" dirty="0" smtClean="0"/>
              <a:t>”. </a:t>
            </a:r>
            <a:endParaRPr lang="es-ES" b="1" dirty="0"/>
          </a:p>
          <a:p>
            <a:r>
              <a:rPr lang="fr-FR" b="1" dirty="0"/>
              <a:t>Es u</a:t>
            </a:r>
            <a:r>
              <a:rPr lang="fr-FR" b="1" dirty="0" smtClean="0"/>
              <a:t>na </a:t>
            </a:r>
            <a:r>
              <a:rPr lang="es-ES" b="1" dirty="0" smtClean="0"/>
              <a:t>asamblea</a:t>
            </a:r>
            <a:r>
              <a:rPr lang="fr-FR" b="1" dirty="0" smtClean="0"/>
              <a:t> </a:t>
            </a:r>
            <a:r>
              <a:rPr lang="es-ES" b="1" dirty="0" smtClean="0"/>
              <a:t>parlamentaria</a:t>
            </a:r>
            <a:r>
              <a:rPr lang="fr-FR" b="1" dirty="0" smtClean="0"/>
              <a:t> </a:t>
            </a:r>
            <a:r>
              <a:rPr lang="fr-FR" b="1" dirty="0"/>
              <a:t>que </a:t>
            </a:r>
            <a:r>
              <a:rPr lang="es-ES" b="1" dirty="0" smtClean="0"/>
              <a:t>funciona</a:t>
            </a:r>
            <a:r>
              <a:rPr lang="fr-FR" b="1" dirty="0" smtClean="0"/>
              <a:t> </a:t>
            </a:r>
            <a:r>
              <a:rPr lang="es-ES" b="1" dirty="0" smtClean="0"/>
              <a:t>como</a:t>
            </a:r>
            <a:r>
              <a:rPr lang="fr-FR" b="1" dirty="0" smtClean="0"/>
              <a:t> </a:t>
            </a:r>
            <a:r>
              <a:rPr lang="es-ES" b="1" dirty="0" smtClean="0"/>
              <a:t>órgano</a:t>
            </a:r>
            <a:r>
              <a:rPr lang="fr-FR" b="1" dirty="0" smtClean="0"/>
              <a:t> </a:t>
            </a:r>
            <a:r>
              <a:rPr lang="es-ES" b="1" dirty="0" smtClean="0"/>
              <a:t>legislativo</a:t>
            </a:r>
            <a:r>
              <a:rPr lang="fr-FR" b="1" dirty="0" smtClean="0"/>
              <a:t> .</a:t>
            </a:r>
            <a:endParaRPr lang="fr-FR" b="1" dirty="0"/>
          </a:p>
          <a:p>
            <a:r>
              <a:rPr lang="es-ES" b="1" dirty="0" smtClean="0"/>
              <a:t>Fue creado </a:t>
            </a:r>
            <a:r>
              <a:rPr lang="es-ES" b="1" dirty="0"/>
              <a:t>el 9 de diciembre de </a:t>
            </a:r>
            <a:r>
              <a:rPr lang="es-ES" b="1" dirty="0" smtClean="0"/>
              <a:t>2005 y empezó a funcionar el </a:t>
            </a:r>
            <a:r>
              <a:rPr lang="es-ES" b="1" dirty="0"/>
              <a:t>7 de mayo de </a:t>
            </a:r>
            <a:r>
              <a:rPr lang="es-ES" b="1" dirty="0" smtClean="0"/>
              <a:t>2007.</a:t>
            </a:r>
            <a:endParaRPr lang="es-ES" b="1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2136" y="2666028"/>
            <a:ext cx="4752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/>
              <a:t>El </a:t>
            </a:r>
            <a:r>
              <a:rPr lang="es-ES" sz="2000" u="sng" dirty="0" smtClean="0"/>
              <a:t>protocolo</a:t>
            </a:r>
            <a:r>
              <a:rPr lang="fr-FR" sz="2000" u="sng" dirty="0" smtClean="0"/>
              <a:t> </a:t>
            </a:r>
            <a:r>
              <a:rPr lang="es-ES" sz="2000" u="sng" dirty="0" smtClean="0"/>
              <a:t>permite</a:t>
            </a:r>
            <a:r>
              <a:rPr lang="fr-FR" sz="2000" u="sng" dirty="0"/>
              <a:t> </a:t>
            </a:r>
            <a:r>
              <a:rPr lang="fr-FR" sz="2000" u="sng" dirty="0" smtClean="0"/>
              <a:t>:</a:t>
            </a:r>
          </a:p>
          <a:p>
            <a:endParaRPr lang="fr-FR" sz="20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/>
              <a:t>Velar </a:t>
            </a:r>
            <a:r>
              <a:rPr lang="es-ES" sz="2000" dirty="0"/>
              <a:t>por la preservación del régimen democrático en los Estados Partes (en el articulo 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El pluralismo y la tolerancia como garantías de la diversidad de expresiones políticas, sociales y culturales de los pueblos de la región (en el articulo 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/>
              <a:t>La transparencia de la información y de las decisiones para crear confianza y facilitar la participación de los ciudadanos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6000" y="2987749"/>
            <a:ext cx="6896880" cy="347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/>
            </a:pPr>
            <a:r>
              <a:rPr lang="fr-FR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http://www.mercosur.int/show?contentid=3862&amp;channel=secretaria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6000" y="2460960"/>
            <a:ext cx="8978760" cy="347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/>
            </a:pPr>
            <a:r>
              <a:rPr lang="fr-FR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http://www.mercosur.int/innovaportal/file/721/1/cmc_1994_protocolo_ouro_preto_es.pdf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96312" y="3491805"/>
            <a:ext cx="3085560" cy="347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/>
            </a:pPr>
            <a:r>
              <a:rPr lang="fr-FR" sz="1800" b="0" i="0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http://</a:t>
            </a:r>
            <a:r>
              <a:rPr lang="fr-FR" sz="1800" b="0" i="0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europa.eu/index_fr.htm</a:t>
            </a:r>
          </a:p>
          <a:p>
            <a:pPr marL="285750" marR="0" lvl="0" indent="-28575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08680" y="594564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000" b="1" u="sng" dirty="0" smtClean="0">
                <a:latin typeface="+mj-lt"/>
              </a:rPr>
              <a:t>FUENTES</a:t>
            </a:r>
            <a:endParaRPr lang="es-ES_tradnl" sz="6000" b="1" u="sng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176" y="3964504"/>
            <a:ext cx="4500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http://www.parlamentodelmercosur.org</a:t>
            </a:r>
            <a:r>
              <a:rPr lang="fr-FR" dirty="0"/>
              <a:t>/</a:t>
            </a:r>
          </a:p>
        </p:txBody>
      </p:sp>
      <p:sp>
        <p:nvSpPr>
          <p:cNvPr id="8" name="Rectangle 7"/>
          <p:cNvSpPr/>
          <p:nvPr/>
        </p:nvSpPr>
        <p:spPr>
          <a:xfrm>
            <a:off x="597176" y="4499917"/>
            <a:ext cx="3935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http://www.mercosurnoticias.com</a:t>
            </a:r>
            <a:r>
              <a:rPr lang="fr-FR" dirty="0"/>
              <a:t>/</a:t>
            </a:r>
          </a:p>
        </p:txBody>
      </p:sp>
      <p:sp>
        <p:nvSpPr>
          <p:cNvPr id="9" name="Rectangle 8"/>
          <p:cNvSpPr/>
          <p:nvPr/>
        </p:nvSpPr>
        <p:spPr>
          <a:xfrm>
            <a:off x="112876" y="4930548"/>
            <a:ext cx="7218771" cy="1047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http://</a:t>
            </a:r>
            <a:r>
              <a:rPr lang="fr-F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eeas.europa.eu/mercosur/index_fr.htm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http</a:t>
            </a:r>
            <a:r>
              <a:rPr lang="fr-FR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://www.abc-latina.com/amerique_latine/div/mercosur.htm </a:t>
            </a:r>
            <a:endParaRPr lang="fr-FR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http</a:t>
            </a:r>
            <a:r>
              <a:rPr lang="fr-FR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://www.novethic.fr/lexique/detail/mercosur.html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481</Words>
  <Application>Microsoft Office PowerPoint</Application>
  <PresentationFormat>Personnalisé</PresentationFormat>
  <Paragraphs>64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Standard</vt:lpstr>
      <vt:lpstr>Présentation PowerPoint</vt:lpstr>
      <vt:lpstr>¿Qué es el MERCOSUR 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 Théau</dc:creator>
  <cp:lastModifiedBy>Sarah</cp:lastModifiedBy>
  <cp:revision>28</cp:revision>
  <dcterms:created xsi:type="dcterms:W3CDTF">2014-10-17T14:11:53Z</dcterms:created>
  <dcterms:modified xsi:type="dcterms:W3CDTF">2014-10-23T15:44:07Z</dcterms:modified>
</cp:coreProperties>
</file>