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9.png" ContentType="image/png"/>
  <Override PartName="/ppt/media/image20.png" ContentType="image/png"/>
  <Override PartName="/ppt/media/image18.png" ContentType="image/png"/>
  <Override PartName="/ppt/media/image11.png" ContentType="image/png"/>
  <Override PartName="/ppt/media/image14.png" ContentType="image/png"/>
  <Override PartName="/ppt/media/image3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17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s-E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s-E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s-E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s-E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3D08B79-C0AE-49B1-9CAF-6CD70B4D1A92}" type="slidenum">
              <a:rPr lang="es-E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95A0554-867D-4932-B17B-B6D3D5960544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5732D1F-53B0-4B73-9606-595EAE23E67F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923F7CB-D92E-4247-9A32-A328435B587B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233A7C5-9E49-47DE-A07D-FDB858DC6FCB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1C1F21A-53CF-47B0-BB4D-E081EDBB0E87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9034C46-A81D-43B4-8350-78B97345B832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7614154-F001-48DF-A6BA-4D1FCCEC2BB6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1E1B8EF-4E86-4074-8E19-1DF1A85F49AE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Click to edit the title text formatModifiez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8b8b8b"/>
                </a:solidFill>
                <a:latin typeface="Calibri"/>
              </a:rPr>
              <a:t>10/11/14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12EA37C-F3D6-48E4-98E3-B28F32365F07}" type="slidenum">
              <a:rPr lang="es-E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Click to edit the title text formatModifiez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Seventh Outline LevelModifiez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8b8b8b"/>
                </a:solidFill>
                <a:latin typeface="Calibri"/>
              </a:rPr>
              <a:t>10/11/14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1F566B8-F0CC-426F-99B9-109F9FCAF20C}" type="slidenum">
              <a:rPr lang="es-E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"/><Relationship Id="rId2" Type="http://schemas.openxmlformats.org/officeDocument/2006/relationships/image" Target="../media/image10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"/><Relationship Id="rId2" Type="http://schemas.openxmlformats.org/officeDocument/2006/relationships/image" Target="../media/image13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"/><Relationship Id="rId2" Type="http://schemas.openxmlformats.org/officeDocument/2006/relationships/image" Target="../media/image16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39640" y="292500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Las Partes del cuerpo</a:t>
            </a:r>
            <a:endParaRPr/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72280" cy="177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Vocabulario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33944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2600" u="sng">
                <a:solidFill>
                  <a:srgbClr val="ffffff"/>
                </a:solidFill>
                <a:latin typeface="Calibri"/>
              </a:rPr>
              <a:t>Las diferentes partes del cuerpo humano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La tête=La cabeza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Le cou=El cuello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La gorge=La garganta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Les extrémités=Las extremidades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Un organe=un organo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Un muscle=un musculo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Un membre=un miembro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Un squelette=un esqueleto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Un os=un hueso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Le sang=el sangre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600">
                <a:solidFill>
                  <a:srgbClr val="ffffff"/>
                </a:solidFill>
                <a:latin typeface="Calibri"/>
              </a:rPr>
              <a:t>Une artère=Una artéria</a:t>
            </a:r>
            <a:r>
              <a:rPr lang="fr-FR" sz="3600">
                <a:solidFill>
                  <a:srgbClr val="ffffff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3420000" y="1554120"/>
            <a:ext cx="4822200" cy="456840"/>
          </a:xfrm>
          <a:prstGeom prst="rect">
            <a:avLst/>
          </a:prstGeom>
          <a:noFill/>
          <a:ln>
            <a:noFill/>
          </a:ln>
        </p:spPr>
      </p:sp>
      <p:pic>
        <p:nvPicPr>
          <p:cNvPr id="8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64000" y="1800000"/>
            <a:ext cx="4679640" cy="4978080"/>
          </a:xfrm>
          <a:prstGeom prst="rect">
            <a:avLst/>
          </a:prstGeom>
          <a:ln>
            <a:noFill/>
          </a:ln>
        </p:spPr>
      </p:pic>
      <p:pic>
        <p:nvPicPr>
          <p:cNvPr id="89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9280" cy="1619280"/>
          </a:xfrm>
          <a:prstGeom prst="rect">
            <a:avLst/>
          </a:prstGeom>
          <a:ln>
            <a:noFill/>
          </a:ln>
        </p:spPr>
      </p:pic>
      <p:pic>
        <p:nvPicPr>
          <p:cNvPr id="90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708360" y="1124640"/>
            <a:ext cx="5435640" cy="565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23640" y="1412640"/>
            <a:ext cx="3394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s-ES" sz="2000" u="sng">
                <a:solidFill>
                  <a:srgbClr val="ffffff"/>
                </a:solidFill>
                <a:latin typeface="Calibri"/>
              </a:rPr>
              <a:t>Las differentes partes de la cabeza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crâne=El craneo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cerveau=el cebrero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visage=la cara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Les yeux=los ojos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La bouche=la boca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nez=la nariz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Les oreilles=las orejas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Les dents=las dientes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00000" y="332640"/>
            <a:ext cx="3816000" cy="3809520"/>
          </a:xfrm>
          <a:prstGeom prst="rect">
            <a:avLst/>
          </a:prstGeom>
          <a:ln>
            <a:noFill/>
          </a:ln>
        </p:spPr>
      </p:pic>
      <p:pic>
        <p:nvPicPr>
          <p:cNvPr id="93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000" y="4077000"/>
            <a:ext cx="3816000" cy="2552760"/>
          </a:xfrm>
          <a:prstGeom prst="rect">
            <a:avLst/>
          </a:prstGeom>
          <a:ln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2280" cy="141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872000" y="504000"/>
            <a:ext cx="4896000" cy="5433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2400" u="sng">
                <a:solidFill>
                  <a:srgbClr val="ffffff"/>
                </a:solidFill>
                <a:latin typeface="Calibri"/>
              </a:rPr>
              <a:t>Las differentes partes del tronco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Les épaules=los hombros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 thorax=el torax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La poitrine= el pecho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Les seins=los pechos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L’estomac=el estomago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 ventre=la barriga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 cœur=el corazon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 foie=el higado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Les poumons=los pulmones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Les reins=los riñones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Le dos=la espalda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La colonne vertebral=la columna vertebral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Calibri"/>
              </a:rPr>
              <a:t>La cage thoracique=la caja toracica</a:t>
            </a:r>
            <a:endParaRPr/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96000" y="1412640"/>
            <a:ext cx="5147640" cy="4968360"/>
          </a:xfrm>
          <a:prstGeom prst="rect">
            <a:avLst/>
          </a:prstGeom>
          <a:ln>
            <a:noFill/>
          </a:ln>
        </p:spPr>
      </p:pic>
      <p:pic>
        <p:nvPicPr>
          <p:cNvPr id="97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96000" y="692640"/>
            <a:ext cx="5147640" cy="2952000"/>
          </a:xfrm>
          <a:prstGeom prst="rect">
            <a:avLst/>
          </a:prstGeom>
          <a:ln>
            <a:noFill/>
          </a:ln>
        </p:spPr>
      </p:pic>
      <p:pic>
        <p:nvPicPr>
          <p:cNvPr id="98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2280" cy="177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296000" y="2630880"/>
            <a:ext cx="3563640" cy="550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s-ES" sz="2000" u="sng">
                <a:solidFill>
                  <a:srgbClr val="ffffff"/>
                </a:solidFill>
                <a:latin typeface="Calibri"/>
              </a:rPr>
              <a:t>Las difrerentes partes de la extramidades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bras=el brazo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coude=el codo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La main=la mano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Les doigts=los dedos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La jambe=la pierna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genou=la rodilla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Le pied=el pie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ffffff"/>
                </a:solidFill>
                <a:latin typeface="Calibri"/>
              </a:rPr>
              <a:t>La cuisse=el muslo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1600">
                <a:solidFill>
                  <a:srgbClr val="ffffff"/>
                </a:solidFill>
                <a:latin typeface="Calibri"/>
              </a:rPr>
              <a:t>Un orteil=un dedo de pie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20000" y="692640"/>
            <a:ext cx="2202840" cy="345600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73160" y="692640"/>
            <a:ext cx="3046680" cy="3456000"/>
          </a:xfrm>
          <a:prstGeom prst="rect">
            <a:avLst/>
          </a:prstGeom>
          <a:ln>
            <a:noFill/>
          </a:ln>
        </p:spPr>
      </p:pic>
      <p:pic>
        <p:nvPicPr>
          <p:cNvPr id="102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7280" cy="262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Vocabulario médico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539640" y="1628640"/>
            <a:ext cx="82807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1600">
                <a:solidFill>
                  <a:srgbClr val="ffffff"/>
                </a:solidFill>
                <a:latin typeface="Calibri"/>
              </a:rPr>
              <a:t>La Clinique=la clinica 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Hôpital=el hospital,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Ambulance=La ambulancia, </a:t>
            </a:r>
            <a:endParaRPr/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ffffff"/>
                </a:solidFill>
                <a:latin typeface="Calibri"/>
              </a:rPr>
              <a:t>Le patient=el/la paciente,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Le docteur=el médico,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Le chirurgien=el cirujano,</a:t>
            </a:r>
            <a:endParaRPr/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L’infirmière=la/el enfermero(a),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Douleur=douleur,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Infection=La infeccion, </a:t>
            </a:r>
            <a:endParaRPr/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ffffff"/>
                </a:solidFill>
                <a:latin typeface="Calibri"/>
              </a:rPr>
              <a:t>Fièvre=La fiebre,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Médicament=la medicina,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Injection=La inyeccion, </a:t>
            </a:r>
            <a:endParaRPr/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ffffff"/>
                </a:solidFill>
                <a:latin typeface="Calibri"/>
              </a:rPr>
              <a:t>Bandage=La venda,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Plâtre=La escayola,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Béquilles=las muletas,</a:t>
            </a:r>
            <a:endParaRPr/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ffffff"/>
                </a:solidFill>
                <a:latin typeface="Calibri"/>
              </a:rPr>
              <a:t>La santé=La salud,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La maladie=La enfermedad,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Guérir=curar</a:t>
            </a:r>
            <a:endParaRPr/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ffffff"/>
                </a:solidFill>
                <a:latin typeface="Calibri"/>
              </a:rPr>
              <a:t>La piqûre=La pinchazo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Traitement=tratamiento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1600" u="sng">
                <a:solidFill>
                  <a:srgbClr val="ffffff"/>
                </a:solidFill>
                <a:latin typeface="Calibri"/>
              </a:rPr>
              <a:t>Los expresiones del médico: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1600">
                <a:solidFill>
                  <a:srgbClr val="ffffff"/>
                </a:solidFill>
                <a:latin typeface="Estrangelo Edessa"/>
              </a:rPr>
              <a:t>¿</a:t>
            </a:r>
            <a:r>
              <a:rPr lang="fr-FR" sz="1600">
                <a:solidFill>
                  <a:srgbClr val="ffffff"/>
                </a:solidFill>
                <a:latin typeface="Calibri"/>
              </a:rPr>
              <a:t>Donde te duele ?(ou ça fait mal)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1600">
                <a:solidFill>
                  <a:srgbClr val="ffffff"/>
                </a:solidFill>
                <a:latin typeface="Calibri"/>
              </a:rPr>
              <a:t>A mi me duele a la cabeza (ma tête me fait)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1600">
                <a:solidFill>
                  <a:srgbClr val="ffffff"/>
                </a:solidFill>
                <a:latin typeface="Calibri"/>
              </a:rPr>
              <a:t>El médico le prescrir un tratamiento para curarle (le docteur va lui prescrir un traitement pour le guérir)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fr-FR" sz="1600">
                <a:solidFill>
                  <a:srgbClr val="ffffff"/>
                </a:solidFill>
                <a:latin typeface="Calibri"/>
              </a:rPr>
              <a:t>El médico inyecta un medicamento</a:t>
            </a:r>
            <a:endParaRPr/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72280" cy="155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95640" y="30690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fr-FR" sz="8000">
                <a:solidFill>
                  <a:srgbClr val="ffffff"/>
                </a:solidFill>
                <a:latin typeface="Calibri"/>
              </a:rPr>
              <a:t>Dialogo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52640" cy="285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67640" y="2277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Vidéos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914400" y="37890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1600" u="sng">
                <a:solidFill>
                  <a:srgbClr val="ffffff"/>
                </a:solidFill>
                <a:latin typeface="Calibri"/>
              </a:rPr>
              <a:t>https://www.youtube.com/watch?v=SHCrkKxgqkY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600" u="sng">
                <a:solidFill>
                  <a:srgbClr val="ffffff"/>
                </a:solidFill>
                <a:latin typeface="Calibri"/>
              </a:rPr>
              <a:t>https</a:t>
            </a:r>
            <a:r>
              <a:rPr lang="fr-FR" sz="1600" u="sng">
                <a:solidFill>
                  <a:srgbClr val="ffffff"/>
                </a:solidFill>
                <a:latin typeface="Calibri"/>
              </a:rPr>
              <a:t>://</a:t>
            </a:r>
            <a:r>
              <a:rPr lang="fr-FR" sz="1600" u="sng">
                <a:solidFill>
                  <a:srgbClr val="ffffff"/>
                </a:solidFill>
                <a:latin typeface="Calibri"/>
              </a:rPr>
              <a:t>www.youtube.com/watch?v=kQm_6ZKKyGA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600" u="sng">
                <a:solidFill>
                  <a:srgbClr val="ffffff"/>
                </a:solidFill>
                <a:latin typeface="Calibri"/>
              </a:rPr>
              <a:t>https://</a:t>
            </a:r>
            <a:r>
              <a:rPr lang="fr-FR" sz="1600" u="sng">
                <a:solidFill>
                  <a:srgbClr val="ffffff"/>
                </a:solidFill>
                <a:latin typeface="Calibri"/>
              </a:rPr>
              <a:t>www.youtube.com/watch?v=KLo_dDVrEa4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600" u="sng">
                <a:solidFill>
                  <a:srgbClr val="ffffff"/>
                </a:solidFill>
                <a:latin typeface="Calibri"/>
              </a:rPr>
              <a:t>https://</a:t>
            </a:r>
            <a:r>
              <a:rPr lang="fr-FR" sz="1600" u="sng">
                <a:solidFill>
                  <a:srgbClr val="ffffff"/>
                </a:solidFill>
                <a:latin typeface="Calibri"/>
              </a:rPr>
              <a:t>www.youtube.com/watch?v=Taqqit8YxT4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11280" cy="241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