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4"/>
    <p:restoredTop sz="94600"/>
  </p:normalViewPr>
  <p:slideViewPr>
    <p:cSldViewPr snapToGrid="0" snapToObjects="1">
      <p:cViewPr>
        <p:scale>
          <a:sx n="90" d="100"/>
          <a:sy n="90" d="100"/>
        </p:scale>
        <p:origin x="304" y="-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Las desigualdades de representación en la ONU</a:t>
            </a:r>
            <a:endParaRPr lang="es-ES_tradnl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1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secrétariat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Papel: administrativo principalmente.</a:t>
            </a:r>
          </a:p>
          <a:p>
            <a:r>
              <a:rPr lang="es-ES_tradnl" dirty="0" smtClean="0"/>
              <a:t>Dirigido por un Secretario general nombrado por la Junta general, sobre recomendación del Consejo de seguridad, después de acuerdo de las cinco grandes potencias. Tiene un mandato renovable de 5 años.</a:t>
            </a:r>
          </a:p>
          <a:p>
            <a:r>
              <a:rPr lang="es-ES_tradnl" dirty="0" smtClean="0"/>
              <a:t>Su personalidad cuenta mucho y puede ejercer en la organización, incluso en el mundo, una influencia importante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6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corte internacional de justicia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Composición: 15 magistrados elegidos por AG y el CDS.</a:t>
            </a:r>
          </a:p>
          <a:p>
            <a:r>
              <a:rPr lang="es-ES_tradnl" dirty="0" smtClean="0"/>
              <a:t>Papel: es encargado por el reglamento de los desacuerdos entre Estados conforme al derecho internacional. Su competencia se extiende a todo asunto que las partes le someten, sus interrupciones son entonces obligatorias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0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consejo de seguridad un órgano mal construido y ¿mal concebido</a:t>
            </a:r>
            <a:r>
              <a:rPr lang="es-ES_tradnl" sz="2400" dirty="0" smtClean="0"/>
              <a:t>?</a:t>
            </a:r>
            <a:endParaRPr lang="es-ES_tradnl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Un órgano de 15 miembros no puede dar una imagen exacta de la sociedad internacional en sus componentes diversos.</a:t>
            </a:r>
          </a:p>
          <a:p>
            <a:r>
              <a:rPr lang="es-ES_tradnl" dirty="0" smtClean="0"/>
              <a:t>El Consejo representa hoy menos de 8 % de los 193 Estados miembro de la organización.</a:t>
            </a:r>
          </a:p>
          <a:p>
            <a:r>
              <a:rPr lang="es-ES_tradnl" dirty="0" smtClean="0"/>
              <a:t>Los 5 miembros permanentes iniciales no constituyen más las grandes potencias del momento.</a:t>
            </a:r>
          </a:p>
          <a:p>
            <a:r>
              <a:rPr lang="es-ES_tradnl" dirty="0" smtClean="0"/>
              <a:t>La ausencia de países latinoamericanos o africanos entre los miembros permanentes.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950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derecho de veto parece impugnable, que se coloca en el mismo sitio de la eficacia o sobre la de la calidad de representativo.</a:t>
            </a:r>
          </a:p>
          <a:p>
            <a:r>
              <a:rPr lang="es-ES_tradnl" dirty="0" smtClean="0"/>
              <a:t>El Consejo se encuentra fuera de estado de intervenir desde que su acción no convendría a un miembro permanente, cualesquiera que sean las amenazas o las ofensas a la seguridad internacional</a:t>
            </a:r>
          </a:p>
          <a:p>
            <a:r>
              <a:rPr lang="es-ES_tradnl" dirty="0" smtClean="0"/>
              <a:t>El Consejo no dispone de sus propios instrumentos de acción. Debe recuperarse de los de los miembros para hacer aplicar, por sus propios medios, las medidas coercitivas.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_tradnl" dirty="0" smtClean="0"/>
              <a:t>El consejo de seguridad un órgano mal construido y ¿mal concebido</a:t>
            </a:r>
            <a:r>
              <a:rPr lang="es-ES_tradnl" sz="2400" dirty="0" smtClean="0"/>
              <a:t>?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4039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es-ES_tradnl" dirty="0" smtClean="0"/>
              <a:t>Las soluciones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 La renovación del consejo de seguridad ?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539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Las </a:t>
            </a:r>
            <a:r>
              <a:rPr lang="es-ES_tradnl" dirty="0" smtClean="0"/>
              <a:t>organizaciones</a:t>
            </a:r>
            <a:r>
              <a:rPr lang="fr-FR" dirty="0" smtClean="0"/>
              <a:t> internationales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Nace de un acto voluntario</a:t>
            </a:r>
          </a:p>
          <a:p>
            <a:r>
              <a:rPr lang="es-ES_tradnl" dirty="0" smtClean="0"/>
              <a:t>La participación a una organización internacional es estrictamente voluntaria</a:t>
            </a:r>
            <a:r>
              <a:rPr lang="es-ES_tradnl" dirty="0"/>
              <a:t>, </a:t>
            </a:r>
            <a:endParaRPr lang="es-ES_tradnl" dirty="0" smtClean="0"/>
          </a:p>
          <a:p>
            <a:r>
              <a:rPr lang="es-ES_tradnl" dirty="0" smtClean="0"/>
              <a:t>No </a:t>
            </a:r>
            <a:r>
              <a:rPr lang="es-ES_tradnl" dirty="0"/>
              <a:t>existe derecho a volverse miembro de una organización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Promueve el multiculturalismo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694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Nacimiento </a:t>
            </a:r>
            <a:r>
              <a:rPr lang="fr-FR" dirty="0" smtClean="0"/>
              <a:t>de la ONU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le</a:t>
            </a:r>
            <a:r>
              <a:rPr lang="es-ES_tradnl" dirty="0" smtClean="0"/>
              <a:t>gado de la SDN</a:t>
            </a:r>
          </a:p>
          <a:p>
            <a:r>
              <a:rPr lang="es-ES_tradnl" dirty="0" smtClean="0"/>
              <a:t>50 países se reunieron en San francisco para redactar la carta de las naciones unidas</a:t>
            </a:r>
          </a:p>
          <a:p>
            <a:r>
              <a:rPr lang="es-ES_tradnl" dirty="0" smtClean="0"/>
              <a:t>La Carta fue firmada el 26 de junio de 1945</a:t>
            </a:r>
          </a:p>
          <a:p>
            <a:r>
              <a:rPr lang="es-ES_tradnl" dirty="0" smtClean="0"/>
              <a:t>Las Naciones Unidas empezaron a existir oficialmente el 24 de octubre de 1945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88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universalización del sistema</a:t>
            </a:r>
            <a:endParaRPr lang="es-ES_tradnl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4" y="557213"/>
            <a:ext cx="7300913" cy="5629275"/>
          </a:xfrm>
        </p:spPr>
      </p:pic>
    </p:spTree>
    <p:extLst>
      <p:ext uri="{BB962C8B-B14F-4D97-AF65-F5344CB8AC3E}">
        <p14:creationId xmlns:p14="http://schemas.microsoft.com/office/powerpoint/2010/main" val="19517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Financiación de la ONU</a:t>
            </a:r>
            <a:endParaRPr lang="es-ES_tradnl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38938"/>
              </p:ext>
            </p:extLst>
          </p:nvPr>
        </p:nvGraphicFramePr>
        <p:xfrm>
          <a:off x="4243387" y="828675"/>
          <a:ext cx="6415087" cy="5057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1164"/>
                <a:gridCol w="1243923"/>
              </a:tblGrid>
              <a:tr h="27972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u="none" strike="noStrike" noProof="0" dirty="0" smtClean="0">
                          <a:effectLst/>
                        </a:rPr>
                        <a:t>Países Miembros</a:t>
                      </a:r>
                      <a:endParaRPr lang="es-ES_tradnl" sz="1600" b="1" i="0" u="none" strike="noStrike" noProof="0" dirty="0">
                        <a:solidFill>
                          <a:srgbClr val="FFFFFF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err="1">
                          <a:effectLst/>
                        </a:rPr>
                        <a:t>cuota</a:t>
                      </a:r>
                      <a:r>
                        <a:rPr lang="fr-FR" sz="1600" u="none" strike="noStrike" dirty="0">
                          <a:effectLst/>
                        </a:rPr>
                        <a:t> en %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>
                    <a:solidFill>
                      <a:schemeClr val="accent1"/>
                    </a:solidFill>
                  </a:tcPr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Estados Unidos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22.00%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Japón 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16.62% 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Alemania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8.58% 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Reino unido y Irlanda del norte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6.64% 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Francia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6.30%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Italia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5.08%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Canadá 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2.98%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España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2.97%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noProof="0" dirty="0" smtClean="0">
                          <a:effectLst/>
                        </a:rPr>
                        <a:t>China</a:t>
                      </a:r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2.67%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  <a:tr h="265447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2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233231" cy="4601183"/>
          </a:xfrm>
        </p:spPr>
        <p:txBody>
          <a:bodyPr/>
          <a:lstStyle/>
          <a:p>
            <a:r>
              <a:rPr lang="es-ES_tradnl" dirty="0" smtClean="0"/>
              <a:t>Funcionamiento de las Naciones </a:t>
            </a:r>
            <a:r>
              <a:rPr lang="es-ES_tradnl" dirty="0"/>
              <a:t>U</a:t>
            </a:r>
            <a:r>
              <a:rPr lang="es-ES_tradnl" dirty="0" smtClean="0"/>
              <a:t>nidas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ONU emplea cerca de 53 000 personas</a:t>
            </a:r>
          </a:p>
          <a:p>
            <a:r>
              <a:rPr lang="es-ES_tradnl" dirty="0" smtClean="0"/>
              <a:t>Presupuesto ordinario para 2014-2015: 5,5 mil millones de dólares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57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Los </a:t>
            </a:r>
            <a:r>
              <a:rPr lang="es-ES_tradnl" dirty="0" smtClean="0"/>
              <a:t>órganos</a:t>
            </a:r>
            <a:r>
              <a:rPr lang="fr-FR" dirty="0" smtClean="0"/>
              <a:t> </a:t>
            </a:r>
            <a:r>
              <a:rPr lang="fr-FR" dirty="0"/>
              <a:t>permanentes de la ONU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Asamblea general</a:t>
            </a:r>
          </a:p>
          <a:p>
            <a:r>
              <a:rPr lang="es-ES_tradnl" dirty="0" smtClean="0"/>
              <a:t>El Consejo de seguridad</a:t>
            </a:r>
          </a:p>
          <a:p>
            <a:r>
              <a:rPr lang="es-ES_tradnl" dirty="0" smtClean="0"/>
              <a:t>El Consejo económico y social La Secretaría</a:t>
            </a:r>
          </a:p>
          <a:p>
            <a:r>
              <a:rPr lang="es-ES_tradnl" dirty="0" smtClean="0"/>
              <a:t>La Corte internacional de justicia</a:t>
            </a:r>
          </a:p>
        </p:txBody>
      </p:sp>
    </p:spTree>
    <p:extLst>
      <p:ext uri="{BB962C8B-B14F-4D97-AF65-F5344CB8AC3E}">
        <p14:creationId xmlns:p14="http://schemas.microsoft.com/office/powerpoint/2010/main" val="18107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Asamblea general</a:t>
            </a:r>
            <a:endParaRPr lang="es-ES_tradnl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Composición: todos los Estados miembros </a:t>
            </a:r>
          </a:p>
          <a:p>
            <a:r>
              <a:rPr lang="es-ES_tradnl" dirty="0" smtClean="0"/>
              <a:t>Papel: papel principalmente consultivo , nombrar al Secretario general sobre recomendación del Consejo de seguridad), los miembros no permanentes del Consejo de seguridad, los del Consejo económico y social y también los de la Corte internacional de justicia y del Consejo de los derechos humanos</a:t>
            </a:r>
          </a:p>
          <a:p>
            <a:r>
              <a:rPr lang="fr-FR" dirty="0"/>
              <a:t>Un </a:t>
            </a:r>
            <a:r>
              <a:rPr lang="fr-FR" dirty="0" err="1"/>
              <a:t>Estado</a:t>
            </a:r>
            <a:r>
              <a:rPr lang="fr-FR" dirty="0"/>
              <a:t> =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voz</a:t>
            </a:r>
            <a:endParaRPr lang="fr-FR" dirty="0"/>
          </a:p>
          <a:p>
            <a:r>
              <a:rPr lang="es-ES_tradnl" dirty="0" smtClean="0"/>
              <a:t>las preguntas que tocan a la paz, a la seguridad internacional, a la admisión de nuevos miembros y a los presupuestos, las decisiones son tomadas a la mayoría de los dos tercios(terceros. </a:t>
            </a:r>
          </a:p>
          <a:p>
            <a:r>
              <a:rPr lang="es-ES_tradnl" dirty="0" smtClean="0"/>
              <a:t>las demás decisiones son tomadas a la mayoría simple.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05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consejo económico y social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Composición: 54 miembros designados por AG para tres años. Modalidad de toma de decisiones: mayoría simple.</a:t>
            </a:r>
          </a:p>
          <a:p>
            <a:r>
              <a:rPr lang="es-ES_tradnl" dirty="0" smtClean="0"/>
              <a:t>Papel: el ECOSOC tiene competencia vasta.</a:t>
            </a:r>
          </a:p>
          <a:p>
            <a:r>
              <a:rPr lang="es-ES_tradnl" dirty="0" smtClean="0"/>
              <a:t>Su papel es examinar cuestiones en los campos económicos, sociales, culturales y educativos, Sanidad Pública, desarrollo sostenible, y otro campo emparentado a estos últimos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0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152</TotalTime>
  <Words>652</Words>
  <Application>Microsoft Macintosh PowerPoint</Application>
  <PresentationFormat>Grand écran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Cambria</vt:lpstr>
      <vt:lpstr>Corbel</vt:lpstr>
      <vt:lpstr>Wingdings 2</vt:lpstr>
      <vt:lpstr>Cadre</vt:lpstr>
      <vt:lpstr>Las desigualdades de representación en la ONU</vt:lpstr>
      <vt:lpstr>Las organizaciones internationales </vt:lpstr>
      <vt:lpstr>Nacimiento de la ONU</vt:lpstr>
      <vt:lpstr>La universalización del sistema</vt:lpstr>
      <vt:lpstr>Financiación de la ONU</vt:lpstr>
      <vt:lpstr>Funcionamiento de las Naciones Unidas</vt:lpstr>
      <vt:lpstr>Los órganos permanentes de la ONU</vt:lpstr>
      <vt:lpstr>Asamblea general</vt:lpstr>
      <vt:lpstr>El consejo económico y social</vt:lpstr>
      <vt:lpstr>La secrétariat</vt:lpstr>
      <vt:lpstr>La corte internacional de justicia</vt:lpstr>
      <vt:lpstr>El consejo de seguridad un órgano mal construido y ¿mal concebido?</vt:lpstr>
      <vt:lpstr>El consejo de seguridad un órgano mal construido y ¿mal concebido?</vt:lpstr>
      <vt:lpstr>Las soluciones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desigualdades de representación en la ONU</dc:title>
  <dc:creator>Utilisateur de Microsoft Office</dc:creator>
  <cp:lastModifiedBy>Lucie BURNIER FRAMBORET</cp:lastModifiedBy>
  <cp:revision>14</cp:revision>
  <dcterms:created xsi:type="dcterms:W3CDTF">2016-11-25T19:24:04Z</dcterms:created>
  <dcterms:modified xsi:type="dcterms:W3CDTF">2016-11-25T21:58:51Z</dcterms:modified>
</cp:coreProperties>
</file>