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s-ES" noProof="0" dirty="0" smtClean="0"/>
              <a:t>Poder de voto : Banco Mundial</a:t>
            </a:r>
            <a:endParaRPr lang="es-ES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Poder de voto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dk1">
                  <a:tint val="88500"/>
                </a:schemeClr>
              </a:solidFill>
            </a:ln>
            <a:effectLst/>
          </c:spPr>
          <c:dPt>
            <c:idx val="0"/>
            <c:bubble3D val="0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lt1"/>
              </a:solidFill>
              <a:ln w="19050">
                <a:solidFill>
                  <a:schemeClr val="dk1">
                    <a:tint val="88500"/>
                  </a:schemeClr>
                </a:solidFill>
              </a:ln>
              <a:effectLst/>
            </c:spPr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tint val="885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9280458894251116"/>
                      <c:h val="0.2644785271252976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tint val="885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tint val="88500"/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EEUU</c:v>
                </c:pt>
                <c:pt idx="1">
                  <c:v>UE</c:v>
                </c:pt>
                <c:pt idx="2">
                  <c:v>Resto del mundo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0.19</c:v>
                </c:pt>
                <c:pt idx="1">
                  <c:v>0.2</c:v>
                </c:pt>
                <c:pt idx="2">
                  <c:v>0.42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tint val="88500"/>
      </a:schemeClr>
    </a:solidFill>
    <a:ln w="9525" cap="flat" cmpd="sng" algn="ctr">
      <a:solidFill>
        <a:schemeClr val="dk1">
          <a:tint val="885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3C97-F6C7-4D4A-B5C5-F938E1153BC7}" type="datetimeFigureOut">
              <a:rPr lang="fr-FR" smtClean="0"/>
              <a:t>25/11/2016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2182C8C-A6BB-47AA-808F-F136FDE5C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25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3C97-F6C7-4D4A-B5C5-F938E1153BC7}" type="datetimeFigureOut">
              <a:rPr lang="fr-FR" smtClean="0"/>
              <a:t>25/11/2016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2C8C-A6BB-47AA-808F-F136FDE5C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042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3C97-F6C7-4D4A-B5C5-F938E1153BC7}" type="datetimeFigureOut">
              <a:rPr lang="fr-FR" smtClean="0"/>
              <a:t>25/11/2016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2C8C-A6BB-47AA-808F-F136FDE5C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32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3C97-F6C7-4D4A-B5C5-F938E1153BC7}" type="datetimeFigureOut">
              <a:rPr lang="fr-FR" smtClean="0"/>
              <a:t>25/11/2016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2C8C-A6BB-47AA-808F-F136FDE5C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60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0803C97-F6C7-4D4A-B5C5-F938E1153BC7}" type="datetimeFigureOut">
              <a:rPr lang="fr-FR" smtClean="0"/>
              <a:t>25/11/2016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2182C8C-A6BB-47AA-808F-F136FDE5C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98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3C97-F6C7-4D4A-B5C5-F938E1153BC7}" type="datetimeFigureOut">
              <a:rPr lang="fr-FR" smtClean="0"/>
              <a:t>25/11/2016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2C8C-A6BB-47AA-808F-F136FDE5C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47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3C97-F6C7-4D4A-B5C5-F938E1153BC7}" type="datetimeFigureOut">
              <a:rPr lang="fr-FR" smtClean="0"/>
              <a:t>25/11/2016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2C8C-A6BB-47AA-808F-F136FDE5C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67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3C97-F6C7-4D4A-B5C5-F938E1153BC7}" type="datetimeFigureOut">
              <a:rPr lang="fr-FR" smtClean="0"/>
              <a:t>25/11/2016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2C8C-A6BB-47AA-808F-F136FDE5C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32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3C97-F6C7-4D4A-B5C5-F938E1153BC7}" type="datetimeFigureOut">
              <a:rPr lang="fr-FR" smtClean="0"/>
              <a:t>25/11/2016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2C8C-A6BB-47AA-808F-F136FDE5C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112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3C97-F6C7-4D4A-B5C5-F938E1153BC7}" type="datetimeFigureOut">
              <a:rPr lang="fr-FR" smtClean="0"/>
              <a:t>25/11/2016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2C8C-A6BB-47AA-808F-F136FDE5C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42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03C97-F6C7-4D4A-B5C5-F938E1153BC7}" type="datetimeFigureOut">
              <a:rPr lang="fr-FR" smtClean="0"/>
              <a:t>25/11/2016</a:t>
            </a:fld>
            <a:endParaRPr lang="fr-F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82C8C-A6BB-47AA-808F-F136FDE5C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49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0803C97-F6C7-4D4A-B5C5-F938E1153BC7}" type="datetimeFigureOut">
              <a:rPr lang="fr-FR" smtClean="0"/>
              <a:t>25/11/2016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2182C8C-A6BB-47AA-808F-F136FDE5CA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74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060"/>
            </a:gs>
            <a:gs pos="47000">
              <a:srgbClr val="FF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255" y="3838070"/>
            <a:ext cx="1977195" cy="131813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003300" y="1500415"/>
            <a:ext cx="9963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Las desigualdades de representación entre los estados en las organizaciones internacionales</a:t>
            </a:r>
            <a:endParaRPr lang="es-ES" sz="3600" dirty="0"/>
          </a:p>
        </p:txBody>
      </p:sp>
      <p:sp>
        <p:nvSpPr>
          <p:cNvPr id="9" name="ZoneTexte 8"/>
          <p:cNvSpPr txBox="1"/>
          <p:nvPr/>
        </p:nvSpPr>
        <p:spPr>
          <a:xfrm>
            <a:off x="1003300" y="3838070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Jules LYOTHIER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52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8000">
              <a:srgbClr val="00B0F0">
                <a:alpha val="12000"/>
              </a:srgbClr>
            </a:gs>
            <a:gs pos="100000">
              <a:srgbClr val="0070C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5913966"/>
            <a:ext cx="1225550" cy="8170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600" y="1016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95300" y="1016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89000" y="1016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1600" y="5080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01600" y="9144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01600" y="13208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01600" y="17272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88950" y="1612900"/>
            <a:ext cx="112141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s-ES" b="1" u="sng" dirty="0" smtClean="0"/>
              <a:t>Definiciones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i="1" dirty="0" smtClean="0"/>
              <a:t>Desigualdad : Situación de diferencia entre dos entidades que supone ventajas o desventajas (de carácter económico, político, social, …)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i="1" dirty="0" smtClean="0"/>
              <a:t>Organización internacional (de tipo gubernamental) : Agrupamiento de estados establecido por un acuerdo entre sus miembros y que dispone de un aparato permanente de órganos que aseguran la cooperación en la perseguida de sus interés </a:t>
            </a:r>
            <a:r>
              <a:rPr lang="es-ES" i="1" dirty="0" smtClean="0"/>
              <a:t>comunes (Michel </a:t>
            </a:r>
            <a:r>
              <a:rPr lang="es-ES" i="1" dirty="0" err="1" smtClean="0"/>
              <a:t>Virraly</a:t>
            </a:r>
            <a:r>
              <a:rPr lang="es-ES" i="1" dirty="0" smtClean="0"/>
              <a:t>).</a:t>
            </a:r>
            <a:endParaRPr lang="es-ES" i="1" dirty="0" smtClean="0"/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2) </a:t>
            </a:r>
            <a:r>
              <a:rPr lang="es-ES" b="1" u="sng" dirty="0" smtClean="0"/>
              <a:t>Actualidad del tema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i="1" dirty="0" smtClean="0"/>
              <a:t>Veto de Rusia a propósito del caso sirio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3) </a:t>
            </a:r>
            <a:r>
              <a:rPr lang="es-ES" b="1" u="sng" dirty="0" smtClean="0"/>
              <a:t>Objetivos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/>
              <a:t>Descubrir los entresijos de las OIG</a:t>
            </a:r>
            <a:endParaRPr lang="es-ES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/>
              <a:t>¿ Es la escena internacional un lugar en que se reducen, se aumentan o se reproducen las desigualdades entre estados ? ¿ De que maniera y con que consecuencias ?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/>
              <a:t>Estudio de tres OIG : ONU y FMI/BM</a:t>
            </a:r>
          </a:p>
          <a:p>
            <a:pPr algn="ctr"/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487432" y="-123230"/>
            <a:ext cx="521713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Introducción</a:t>
            </a:r>
            <a:endParaRPr lang="es-ES" sz="6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55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8000">
              <a:srgbClr val="00B0F0">
                <a:alpha val="12000"/>
              </a:srgbClr>
            </a:gs>
            <a:gs pos="100000">
              <a:srgbClr val="0070C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5913966"/>
            <a:ext cx="1225550" cy="8170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600" y="1016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" y="1016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9000" y="1016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600" y="5080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" y="9144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600" y="13208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600" y="17272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87432" y="-123230"/>
            <a:ext cx="521713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 ONU</a:t>
            </a:r>
            <a:endParaRPr lang="es-ES" sz="6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206500"/>
            <a:ext cx="9575800" cy="535091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9779001" y="1625600"/>
            <a:ext cx="25781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prstClr val="black"/>
                </a:solidFill>
              </a:rPr>
              <a:t>Apariencia de igualdad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 smtClean="0">
              <a:solidFill>
                <a:prstClr val="black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prstClr val="black"/>
                </a:solidFill>
              </a:rPr>
              <a:t>El consejo de seguridad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 smtClean="0">
              <a:solidFill>
                <a:prstClr val="black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>
                <a:solidFill>
                  <a:prstClr val="black"/>
                </a:solidFill>
              </a:rPr>
              <a:t>El uso de las lenguas</a:t>
            </a:r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0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8000">
              <a:srgbClr val="00B0F0">
                <a:alpha val="12000"/>
              </a:srgbClr>
            </a:gs>
            <a:gs pos="100000">
              <a:srgbClr val="0070C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5913966"/>
            <a:ext cx="1225550" cy="8170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600" y="1016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" y="1016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9000" y="1016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600" y="5080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" y="9144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600" y="13208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600" y="17272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5166" y="-123230"/>
            <a:ext cx="58216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El FMI y el BM</a:t>
            </a:r>
            <a:endParaRPr lang="es-ES" sz="6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639300" y="2637863"/>
            <a:ext cx="2543175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u="sng" dirty="0" smtClean="0"/>
              <a:t>Fundo Monetario Internacional (FMI)</a:t>
            </a:r>
          </a:p>
          <a:p>
            <a:endParaRPr lang="es-ES" sz="1400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1400" dirty="0" smtClean="0"/>
              <a:t>Creación y exterioridad a la ONU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sz="1400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1400" dirty="0" smtClean="0"/>
              <a:t>Funcionamiento </a:t>
            </a:r>
            <a:endParaRPr lang="es-ES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9525" y="2637863"/>
            <a:ext cx="254317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u="sng" dirty="0" smtClean="0"/>
              <a:t>Banco Mundial (BM)</a:t>
            </a:r>
          </a:p>
          <a:p>
            <a:endParaRPr lang="es-ES" sz="1400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1400" dirty="0" smtClean="0"/>
              <a:t>El papel de EEUU</a:t>
            </a:r>
          </a:p>
          <a:p>
            <a:pPr algn="ctr"/>
            <a:r>
              <a:rPr lang="es-ES" sz="1400" dirty="0" smtClean="0"/>
              <a:t> </a:t>
            </a:r>
            <a:endParaRPr lang="es-ES" sz="1400" dirty="0"/>
          </a:p>
        </p:txBody>
      </p:sp>
      <p:graphicFrame>
        <p:nvGraphicFramePr>
          <p:cNvPr id="22" name="Graphique 21"/>
          <p:cNvGraphicFramePr/>
          <p:nvPr>
            <p:extLst>
              <p:ext uri="{D42A27DB-BD31-4B8C-83A1-F6EECF244321}">
                <p14:modId xmlns:p14="http://schemas.microsoft.com/office/powerpoint/2010/main" val="1756012423"/>
              </p:ext>
            </p:extLst>
          </p:nvPr>
        </p:nvGraphicFramePr>
        <p:xfrm>
          <a:off x="2552700" y="1586971"/>
          <a:ext cx="7086600" cy="5024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993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8000">
              <a:srgbClr val="00B0F0">
                <a:alpha val="12000"/>
              </a:srgbClr>
            </a:gs>
            <a:gs pos="100000">
              <a:srgbClr val="0070C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5913966"/>
            <a:ext cx="1225550" cy="8170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600" y="1016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" y="1016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9000" y="1016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600" y="5080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" y="9144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600" y="13208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600" y="17272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87432" y="-123230"/>
            <a:ext cx="521713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0" cap="none" spc="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Conclusión</a:t>
            </a:r>
            <a:endParaRPr lang="es-ES" sz="6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393950" y="1727200"/>
            <a:ext cx="7404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/>
              <a:t>Creación de instituciones paralelas y salida de las grandes OI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/>
              <a:t>Perdida de legitimidad de las OI -&gt; No respeto de las decisiones</a:t>
            </a:r>
          </a:p>
          <a:p>
            <a:pPr algn="ctr"/>
            <a:endParaRPr lang="es-ES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dirty="0" smtClean="0"/>
              <a:t>Protestación en contra del occidentalismo : Evo Morales y la coca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144" y="3481526"/>
            <a:ext cx="4673711" cy="297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3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8000">
              <a:srgbClr val="00B0F0">
                <a:alpha val="12000"/>
              </a:srgbClr>
            </a:gs>
            <a:gs pos="100000">
              <a:srgbClr val="0070C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100" y="5913966"/>
            <a:ext cx="1225550" cy="8170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1600" y="1016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" y="1016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9000" y="1016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600" y="5080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" y="9144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1600" y="13208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1600" y="1727200"/>
            <a:ext cx="292100" cy="2921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87432" y="-123230"/>
            <a:ext cx="521713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dirty="0" smtClean="0">
                <a:ln w="0"/>
                <a:solidFill>
                  <a:prstClr val="white"/>
                </a:solidFill>
                <a:effectLst>
                  <a:reflection blurRad="6350" stA="53000" endA="300" endPos="35500" dir="5400000" sy="-90000" algn="bl" rotWithShape="0"/>
                </a:effectLst>
              </a:rPr>
              <a:t>FIN</a:t>
            </a:r>
            <a:endParaRPr lang="es-ES" sz="6600" dirty="0">
              <a:ln w="0"/>
              <a:solidFill>
                <a:prstClr val="white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93950" y="2019300"/>
            <a:ext cx="74041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3200" dirty="0" smtClean="0"/>
              <a:t>Preguntas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sz="32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3200" dirty="0" smtClean="0"/>
              <a:t>Sugerencias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s-ES" sz="3200" dirty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s-ES" sz="3200" dirty="0" smtClean="0"/>
              <a:t>Observaciones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66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TM03090434[[fn=Type de bois]]</Template>
  <TotalTime>116</TotalTime>
  <Words>227</Words>
  <Application>Microsoft Office PowerPoint</Application>
  <PresentationFormat>Grand écran</PresentationFormat>
  <Paragraphs>43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Rockwell</vt:lpstr>
      <vt:lpstr>Rockwell Condensed</vt:lpstr>
      <vt:lpstr>Wingdings</vt:lpstr>
      <vt:lpstr>Type de bois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desigualdades de representación entre los estados en las organizaciones internacionales (OI)</dc:title>
  <dc:creator>Jules LYOTHIER</dc:creator>
  <cp:lastModifiedBy>Jules LYOTHIER</cp:lastModifiedBy>
  <cp:revision>27</cp:revision>
  <dcterms:created xsi:type="dcterms:W3CDTF">2016-11-19T13:59:13Z</dcterms:created>
  <dcterms:modified xsi:type="dcterms:W3CDTF">2016-11-25T21:30:28Z</dcterms:modified>
</cp:coreProperties>
</file>