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re et sous-ti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79500" y="2438400"/>
            <a:ext cx="11176000" cy="29210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79500" y="5346700"/>
            <a:ext cx="11176000" cy="1397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2 photo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pic" sz="half" idx="13"/>
          </p:nvPr>
        </p:nvSpPr>
        <p:spPr>
          <a:xfrm>
            <a:off x="1015999" y="1176019"/>
            <a:ext cx="5261430" cy="7366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pic" sz="half" idx="14"/>
          </p:nvPr>
        </p:nvSpPr>
        <p:spPr>
          <a:xfrm>
            <a:off x="6743700" y="11811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3 photo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sz="quarter" idx="13"/>
          </p:nvPr>
        </p:nvSpPr>
        <p:spPr>
          <a:xfrm>
            <a:off x="6743700" y="5207000"/>
            <a:ext cx="5257800" cy="34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pic" sz="quarter" idx="14"/>
          </p:nvPr>
        </p:nvSpPr>
        <p:spPr>
          <a:xfrm>
            <a:off x="6743700" y="1282700"/>
            <a:ext cx="5257800" cy="3429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pic" sz="half" idx="15"/>
          </p:nvPr>
        </p:nvSpPr>
        <p:spPr>
          <a:xfrm>
            <a:off x="1011464" y="1277619"/>
            <a:ext cx="5270501" cy="737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body" sz="quarter" idx="13"/>
          </p:nvPr>
        </p:nvSpPr>
        <p:spPr>
          <a:xfrm>
            <a:off x="1270000" y="6362700"/>
            <a:ext cx="10464800" cy="558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-Gilles Allain</a:t>
            </a:r>
          </a:p>
        </p:txBody>
      </p:sp>
      <p:sp>
        <p:nvSpPr>
          <p:cNvPr id="112" name="Shape 112"/>
          <p:cNvSpPr/>
          <p:nvPr>
            <p:ph type="body" sz="quarter" idx="14"/>
          </p:nvPr>
        </p:nvSpPr>
        <p:spPr>
          <a:xfrm>
            <a:off x="1270000" y="39116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113" name="Shape 1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hape 1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1854200" y="1441449"/>
            <a:ext cx="9612313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2286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4572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6858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914400" algn="ctr">
              <a:spcBef>
                <a:spcPts val="0"/>
              </a:spcBef>
              <a:buSzTx/>
              <a:buNone/>
              <a:defRPr spc="144" sz="36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43700" y="1193800"/>
            <a:ext cx="5257800" cy="736092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14400" y="1193800"/>
            <a:ext cx="5270500" cy="39116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5219700"/>
            <a:ext cx="5270500" cy="3378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43700" y="2997200"/>
            <a:ext cx="5270201" cy="5397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14400" y="2705100"/>
            <a:ext cx="5118100" cy="6019800"/>
          </a:xfrm>
          <a:prstGeom prst="rect">
            <a:avLst/>
          </a:prstGeom>
        </p:spPr>
        <p:txBody>
          <a:bodyPr/>
          <a:lstStyle>
            <a:lvl1pPr marL="342900" indent="-342900">
              <a:defRPr sz="3400"/>
            </a:lvl1pPr>
            <a:lvl2pPr marL="685800" indent="-342900">
              <a:defRPr sz="3400"/>
            </a:lvl2pPr>
            <a:lvl3pPr marL="1028700" indent="-342900">
              <a:defRPr sz="3400"/>
            </a:lvl3pPr>
            <a:lvl4pPr marL="1371600" indent="-342900">
              <a:defRPr sz="3400"/>
            </a:lvl4pPr>
            <a:lvl5pPr marL="1714500" indent="-342900">
              <a:defRPr sz="3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14400" y="685800"/>
            <a:ext cx="11176000" cy="83820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Légen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idx="13"/>
          </p:nvPr>
        </p:nvSpPr>
        <p:spPr>
          <a:xfrm>
            <a:off x="1016000" y="1219200"/>
            <a:ext cx="109855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016000" y="7200900"/>
            <a:ext cx="5207000" cy="660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2286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4572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6858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914400">
              <a:spcBef>
                <a:spcPts val="0"/>
              </a:spcBef>
              <a:buSzTx/>
              <a:buNone/>
              <a:defRPr sz="24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14400" y="317500"/>
            <a:ext cx="11176000" cy="177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14400" y="2717800"/>
            <a:ext cx="11176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1186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2573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16764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0955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25146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29337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33528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3771900" marR="0" indent="-4191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71127" y="1847577"/>
            <a:ext cx="9462546" cy="6783092"/>
          </a:xfrm>
          <a:prstGeom prst="rect">
            <a:avLst/>
          </a:prstGeom>
        </p:spPr>
      </p:pic>
      <p:sp>
        <p:nvSpPr>
          <p:cNvPr id="138" name="Shape 138"/>
          <p:cNvSpPr/>
          <p:nvPr>
            <p:ph type="body" sz="quarter" idx="1"/>
          </p:nvPr>
        </p:nvSpPr>
        <p:spPr>
          <a:xfrm>
            <a:off x="789462" y="408967"/>
            <a:ext cx="10985502" cy="967657"/>
          </a:xfrm>
          <a:prstGeom prst="rect">
            <a:avLst/>
          </a:prstGeom>
        </p:spPr>
        <p:txBody>
          <a:bodyPr/>
          <a:lstStyle>
            <a:lvl1pPr algn="ctr" defTabSz="566674">
              <a:defRPr sz="4850"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LA DESIGUALDAD DE GENERO EN LA TELEVISIÓN</a:t>
            </a:r>
          </a:p>
        </p:txBody>
      </p:sp>
      <p:sp>
        <p:nvSpPr>
          <p:cNvPr id="139" name="Shape 139"/>
          <p:cNvSpPr/>
          <p:nvPr/>
        </p:nvSpPr>
        <p:spPr>
          <a:xfrm>
            <a:off x="7715756" y="9101622"/>
            <a:ext cx="5093532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Julie YEGHIAZARIAN, redactora jefa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desigualdad de genero en la televisión 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‣"/>
              <a:defRPr>
                <a:latin typeface="Baskerville SemiBold"/>
                <a:ea typeface="Baskerville SemiBold"/>
                <a:cs typeface="Baskerville SemiBold"/>
                <a:sym typeface="Baskerville SemiBold"/>
              </a:defRPr>
            </a:pPr>
            <a:r>
              <a:t>¿ En qué la mujer parece inferior y sumisa frente al hombre en la televisión argentina ?</a:t>
            </a:r>
          </a:p>
          <a:p>
            <a:pPr/>
          </a:p>
          <a:p>
            <a:pPr/>
            <a:r>
              <a:t>El papel de la mujer en las profesiones de la televisión </a:t>
            </a:r>
          </a:p>
          <a:p>
            <a:pPr/>
            <a:r>
              <a:t>Las discriminaciones de genero en las series y publicidades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5332679" y="3027428"/>
            <a:ext cx="7413386" cy="5349744"/>
          </a:xfrm>
          <a:prstGeom prst="rect">
            <a:avLst/>
          </a:prstGeom>
        </p:spPr>
      </p:pic>
      <p:sp>
        <p:nvSpPr>
          <p:cNvPr id="145" name="Shape 1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mujer en las profesiones de la televisión</a:t>
            </a:r>
          </a:p>
        </p:txBody>
      </p:sp>
      <p:sp>
        <p:nvSpPr>
          <p:cNvPr id="146" name="Shape 146"/>
          <p:cNvSpPr/>
          <p:nvPr>
            <p:ph type="body" sz="half" idx="1"/>
          </p:nvPr>
        </p:nvSpPr>
        <p:spPr>
          <a:xfrm>
            <a:off x="914400" y="2705100"/>
            <a:ext cx="4371858" cy="6019800"/>
          </a:xfrm>
          <a:prstGeom prst="rect">
            <a:avLst/>
          </a:prstGeom>
        </p:spPr>
        <p:txBody>
          <a:bodyPr/>
          <a:lstStyle/>
          <a:p>
            <a:pPr marL="322325" indent="-322325" defTabSz="549148">
              <a:spcBef>
                <a:spcPts val="3500"/>
              </a:spcBef>
              <a:defRPr sz="3196"/>
            </a:pPr>
            <a:r>
              <a:t>La presencia de mujeres en los programas de televisión está inferior en comparación con los hombres</a:t>
            </a:r>
          </a:p>
          <a:p>
            <a:pPr marL="322325" indent="-322325" defTabSz="549148">
              <a:spcBef>
                <a:spcPts val="3500"/>
              </a:spcBef>
              <a:defRPr sz="3196"/>
            </a:pPr>
            <a:r>
              <a:t>Empleos con responsabilidades desiguales  </a:t>
            </a:r>
          </a:p>
          <a:p>
            <a:pPr marL="322325" indent="-322325" defTabSz="549148">
              <a:spcBef>
                <a:spcPts val="3500"/>
              </a:spcBef>
              <a:defRPr sz="3196"/>
            </a:pPr>
            <a:r>
              <a:t>factor cultural, social y de poder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03999" y="2857500"/>
            <a:ext cx="5549602" cy="5676900"/>
          </a:xfrm>
          <a:prstGeom prst="rect">
            <a:avLst/>
          </a:prstGeom>
        </p:spPr>
      </p:pic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mujer en las profesiones de la televisión</a:t>
            </a:r>
          </a:p>
        </p:txBody>
      </p:sp>
      <p:sp>
        <p:nvSpPr>
          <p:cNvPr id="150" name="Shape 150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mujer bella y no inteligente </a:t>
            </a:r>
          </a:p>
          <a:p>
            <a:pPr/>
            <a:r>
              <a:t>mujer no natural (maquillaje, joyas, cirugías…)</a:t>
            </a:r>
          </a:p>
          <a:p>
            <a:pPr/>
            <a:r>
              <a:t>mujer como objeto de deseo </a:t>
            </a:r>
          </a:p>
          <a:p>
            <a:pPr/>
            <a:r>
              <a:t>mujer como objeto mercadotecnia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23013" y="2323692"/>
            <a:ext cx="4699175" cy="6731816"/>
          </a:xfrm>
          <a:prstGeom prst="rect">
            <a:avLst/>
          </a:prstGeom>
        </p:spPr>
      </p:pic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mujer en las series, películas y publicidades</a:t>
            </a:r>
          </a:p>
        </p:txBody>
      </p:sp>
      <p:sp>
        <p:nvSpPr>
          <p:cNvPr id="154" name="Shape 154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94894" indent="-294894" defTabSz="502412">
              <a:spcBef>
                <a:spcPts val="3200"/>
              </a:spcBef>
              <a:defRPr sz="2924"/>
            </a:pPr>
            <a:r>
              <a:t>« Yo soy Bea » aparece como la teleserie más discriminatoria según las mujeres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temáticas asignadas a la mujer : sentimientos, relaciones personales, casa…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el 62% dice que las protagonistas femeninas son sensibles y coquetas.</a:t>
            </a:r>
          </a:p>
          <a:p>
            <a:pPr marL="294894" indent="-294894" defTabSz="502412">
              <a:spcBef>
                <a:spcPts val="3200"/>
              </a:spcBef>
              <a:defRPr sz="2924"/>
            </a:pPr>
            <a:r>
              <a:t>modelo de celosa, objeto sexual, cenicienta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604000" y="5067299"/>
            <a:ext cx="5537200" cy="3759201"/>
          </a:xfrm>
          <a:prstGeom prst="rect">
            <a:avLst/>
          </a:prstGeom>
        </p:spPr>
      </p:pic>
      <p:pic>
        <p:nvPicPr>
          <p:cNvPr id="157" name="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6603999" y="1143000"/>
            <a:ext cx="5537201" cy="3733800"/>
          </a:xfrm>
          <a:prstGeom prst="rect">
            <a:avLst/>
          </a:prstGeom>
        </p:spPr>
      </p:pic>
      <p:pic>
        <p:nvPicPr>
          <p:cNvPr id="158" name="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871764" y="1137919"/>
            <a:ext cx="5549901" cy="7683500"/>
          </a:xfrm>
          <a:prstGeom prst="rect">
            <a:avLst/>
          </a:prstGeom>
        </p:spPr>
      </p:pic>
      <p:sp>
        <p:nvSpPr>
          <p:cNvPr id="159" name="Shape 159"/>
          <p:cNvSpPr/>
          <p:nvPr/>
        </p:nvSpPr>
        <p:spPr>
          <a:xfrm>
            <a:off x="1109938" y="311150"/>
            <a:ext cx="1056916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Publicidades sexistas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cita-semaforo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109096" y="3878064"/>
            <a:ext cx="6526910" cy="3674018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Publicidad : </a:t>
            </a:r>
            <a:r>
              <a:rPr>
                <a:latin typeface="Baskerville SemiBold"/>
                <a:ea typeface="Baskerville SemiBold"/>
                <a:cs typeface="Baskerville SemiBold"/>
                <a:sym typeface="Baskerville SemiBold"/>
              </a:rPr>
              <a:t>FORD</a:t>
            </a:r>
            <a:r>
              <a:t> Argentina</a:t>
            </a:r>
          </a:p>
        </p:txBody>
      </p:sp>
      <p:sp>
        <p:nvSpPr>
          <p:cNvPr id="163" name="Shape 163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332613" indent="-332613" defTabSz="566674">
              <a:spcBef>
                <a:spcPts val="3600"/>
              </a:spcBef>
              <a:defRPr sz="3298"/>
            </a:pPr>
            <a:r>
              <a:t>En el total de 30 videos evaluados aparecen como conductores : 31 hombres y 5 mujeres </a:t>
            </a:r>
          </a:p>
          <a:p>
            <a:pPr marL="332613" indent="-332613" defTabSz="566674">
              <a:spcBef>
                <a:spcPts val="3600"/>
              </a:spcBef>
              <a:defRPr sz="3298"/>
            </a:pPr>
            <a:r>
              <a:t>Las mujeres son el 23% de las personas retratadas como conductores de coche</a:t>
            </a:r>
          </a:p>
          <a:p>
            <a:pPr marL="332613" indent="-332613" defTabSz="566674">
              <a:spcBef>
                <a:spcPts val="3600"/>
              </a:spcBef>
              <a:defRPr sz="3298"/>
            </a:pPr>
            <a:r>
              <a:t>Las mujeres están sub-representadas en ciertas publicidades argentinas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Las publicidades sexistas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 tipos de mujeres : la moderna y el ama de casa</a:t>
            </a:r>
          </a:p>
          <a:p>
            <a:pPr/>
            <a:r>
              <a:t>el cuerpo de la mujer sirve como argumento para vender cualquier producto </a:t>
            </a:r>
          </a:p>
          <a:p>
            <a:pPr>
              <a:defRPr i="1"/>
            </a:pPr>
            <a:r>
              <a:t>« Nos preocupa que mensajes de este tipo se sigan reproduciendo en los medios de comunicación, ya que contienen muchos errores y desaciertos que perpetúan la desigualdad entre hombres y mujeres, y son claramente sexistas » </a:t>
            </a:r>
            <a:r>
              <a:rPr i="0"/>
              <a:t>María Elena Naddeo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asted-image.tiff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587029" y="1840897"/>
            <a:ext cx="7843633" cy="7843633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>
            <p:ph type="body" sz="quarter" idx="1"/>
          </p:nvPr>
        </p:nvSpPr>
        <p:spPr>
          <a:xfrm>
            <a:off x="937585" y="8764772"/>
            <a:ext cx="11129630" cy="1008348"/>
          </a:xfrm>
          <a:prstGeom prst="rect">
            <a:avLst/>
          </a:prstGeom>
        </p:spPr>
        <p:txBody>
          <a:bodyPr anchor="ctr"/>
          <a:lstStyle>
            <a:lvl1pPr algn="ctr">
              <a:defRPr sz="4300"/>
            </a:lvl1pPr>
          </a:lstStyle>
          <a:p>
            <a:pPr/>
            <a:r>
              <a:t>Gracias por vuestra atención </a:t>
            </a:r>
          </a:p>
        </p:txBody>
      </p:sp>
      <p:sp>
        <p:nvSpPr>
          <p:cNvPr id="170" name="Shape 170"/>
          <p:cNvSpPr/>
          <p:nvPr/>
        </p:nvSpPr>
        <p:spPr>
          <a:xfrm>
            <a:off x="429394" y="301917"/>
            <a:ext cx="12379829" cy="1223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700">
                <a:latin typeface="Impact"/>
                <a:ea typeface="Impact"/>
                <a:cs typeface="Impact"/>
                <a:sym typeface="Impact"/>
              </a:defRPr>
            </a:pPr>
            <a:r>
              <a:t>DEBATE : </a:t>
            </a:r>
            <a:r>
              <a:rPr>
                <a:latin typeface="+mj-lt"/>
                <a:ea typeface="+mj-ea"/>
                <a:cs typeface="+mj-cs"/>
                <a:sym typeface="Baskerville"/>
              </a:rPr>
              <a:t>¿ Piensan ustedes que la desigualdad de genero en la televisión existe en los otros países del mundo 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