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sldIdLst>
    <p:sldId id="256" r:id="rId3"/>
    <p:sldId id="272" r:id="rId4"/>
    <p:sldId id="257" r:id="rId5"/>
    <p:sldId id="264" r:id="rId6"/>
    <p:sldId id="267" r:id="rId7"/>
    <p:sldId id="270" r:id="rId8"/>
    <p:sldId id="274" r:id="rId9"/>
    <p:sldId id="276" r:id="rId10"/>
    <p:sldId id="275" r:id="rId11"/>
    <p:sldId id="268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660"/>
  </p:normalViewPr>
  <p:slideViewPr>
    <p:cSldViewPr>
      <p:cViewPr>
        <p:scale>
          <a:sx n="106" d="100"/>
          <a:sy n="106" d="100"/>
        </p:scale>
        <p:origin x="4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996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Présentation des 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d</a:t>
            </a: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étails du cours 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et/ou livres/documents requis pour une classe/un projet.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76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Modèle de planning pour les périodes de temps et les objectifs facultatifs.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49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Notes de l’introduction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44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4800" baseline="0" dirty="0" smtClean="0"/>
          </a:p>
          <a:p>
            <a:endParaRPr lang="fr-FR" sz="48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Objectifs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de la formation et résultats attendus et/ou compétences apprises.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12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11/24/2016 9:30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‹N°›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11/24/2016 9:30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11/24/2016 9:30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11/24/2016 9:30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‹N°›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‹N°›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11/24/2016 9:30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‹N°›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11/24/2016 9:30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‹N°›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2222233"/>
            <a:ext cx="6732240" cy="372704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acesso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a la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educaci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ó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, un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asunto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todos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26 de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Noviembre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2016</a:t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Le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escolarizaci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ó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través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del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mundo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600" b="0" i="0" dirty="0" smtClean="0">
                <a:solidFill>
                  <a:srgbClr val="FFFFFF"/>
                </a:solidFill>
              </a:rPr>
              <a:t>Ben </a:t>
            </a:r>
            <a:r>
              <a:rPr lang="fr-FR" sz="2600" b="0" i="0" dirty="0" err="1" smtClean="0">
                <a:solidFill>
                  <a:srgbClr val="FFFFFF"/>
                </a:solidFill>
              </a:rPr>
              <a:t>Marzoug</a:t>
            </a:r>
            <a:r>
              <a:rPr lang="fr-FR" sz="2600" b="0" i="0" dirty="0" smtClean="0">
                <a:solidFill>
                  <a:srgbClr val="FFFFFF"/>
                </a:solidFill>
              </a:rPr>
              <a:t> Sabrine</a:t>
            </a:r>
            <a:endParaRPr lang="fr-FR" sz="2600" b="0" i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endParaRPr lang="fr-FR" sz="32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-180528" y="620688"/>
            <a:ext cx="9144000" cy="5257800"/>
          </a:xfrm>
        </p:spPr>
        <p:txBody>
          <a:bodyPr>
            <a:normAutofit/>
          </a:bodyPr>
          <a:lstStyle/>
          <a:p>
            <a:pPr marL="365760" lvl="1" indent="0" algn="l" defTabSz="914400">
              <a:spcBef>
                <a:spcPts val="550"/>
              </a:spcBef>
              <a:buClr>
                <a:srgbClr val="A5B592"/>
              </a:buClr>
              <a:buSzPct val="70000"/>
              <a:buNone/>
            </a:pPr>
            <a:r>
              <a:rPr lang="fr-FR" u="sng" dirty="0" smtClean="0"/>
              <a:t>Avances en </a:t>
            </a:r>
            <a:r>
              <a:rPr lang="fr-FR" u="sng" dirty="0" err="1" smtClean="0"/>
              <a:t>materia</a:t>
            </a:r>
            <a:r>
              <a:rPr lang="fr-FR" u="sng" dirty="0" smtClean="0"/>
              <a:t> </a:t>
            </a:r>
            <a:r>
              <a:rPr lang="fr-FR" u="sng" dirty="0" smtClean="0"/>
              <a:t>de </a:t>
            </a:r>
            <a:r>
              <a:rPr lang="fr-FR" u="sng" dirty="0" err="1" smtClean="0"/>
              <a:t>igualdad</a:t>
            </a:r>
            <a:r>
              <a:rPr lang="fr-FR" u="sng" dirty="0" smtClean="0"/>
              <a:t> de </a:t>
            </a:r>
            <a:r>
              <a:rPr lang="fr-FR" u="sng" dirty="0" err="1" smtClean="0"/>
              <a:t>oportunidades</a:t>
            </a:r>
            <a:endParaRPr lang="fr-FR" u="sng" dirty="0" smtClean="0"/>
          </a:p>
          <a:p>
            <a:pPr marL="365760" lvl="1" indent="0" algn="l" defTabSz="914400">
              <a:spcBef>
                <a:spcPts val="550"/>
              </a:spcBef>
              <a:buClr>
                <a:srgbClr val="A5B592"/>
              </a:buClr>
              <a:buSzPct val="70000"/>
              <a:buNone/>
            </a:pPr>
            <a:endParaRPr lang="fr-FR" dirty="0" smtClean="0"/>
          </a:p>
          <a:p>
            <a:pPr marL="365760" lvl="1" indent="0">
              <a:buClr>
                <a:srgbClr val="A5B592"/>
              </a:buClr>
              <a:buNone/>
            </a:pPr>
            <a:r>
              <a:rPr lang="fr-FR" u="sng" dirty="0" err="1" smtClean="0"/>
              <a:t>África</a:t>
            </a:r>
            <a:r>
              <a:rPr lang="fr-FR" u="sng" dirty="0" smtClean="0"/>
              <a:t> </a:t>
            </a:r>
            <a:r>
              <a:rPr lang="fr-FR" u="sng" dirty="0" err="1" smtClean="0"/>
              <a:t>Subsahariana</a:t>
            </a:r>
            <a:r>
              <a:rPr lang="fr-FR" u="sng" dirty="0" smtClean="0"/>
              <a:t> : </a:t>
            </a:r>
          </a:p>
          <a:p>
            <a:pPr marL="365760" lvl="1" indent="0">
              <a:buClr>
                <a:srgbClr val="A5B592"/>
              </a:buClr>
              <a:buNone/>
            </a:pPr>
            <a:endParaRPr lang="es-ES" dirty="0" smtClean="0">
              <a:sym typeface="Wingdings" panose="05000000000000000000" pitchFamily="2" charset="2"/>
            </a:endParaRPr>
          </a:p>
          <a:p>
            <a:pPr lvl="1">
              <a:buClr>
                <a:srgbClr val="A5B592"/>
              </a:buClr>
              <a:buFont typeface="Wingdings" panose="05000000000000000000" pitchFamily="2" charset="2"/>
              <a:buChar char="Ø"/>
            </a:pPr>
            <a:r>
              <a:rPr lang="es-ES" dirty="0" smtClean="0">
                <a:sym typeface="Wingdings" panose="05000000000000000000" pitchFamily="2" charset="2"/>
              </a:rPr>
              <a:t>Podemos pensar a una </a:t>
            </a:r>
            <a:r>
              <a:rPr lang="es-ES" dirty="0">
                <a:sym typeface="Wingdings" panose="05000000000000000000" pitchFamily="2" charset="2"/>
              </a:rPr>
              <a:t>escuela nómada</a:t>
            </a:r>
            <a:r>
              <a:rPr lang="es-ES" dirty="0" smtClean="0">
                <a:sym typeface="Wingdings" panose="05000000000000000000" pitchFamily="2" charset="2"/>
              </a:rPr>
              <a:t>, móvil para tocar mucha gente.</a:t>
            </a:r>
          </a:p>
          <a:p>
            <a:pPr marL="365760" lvl="1" indent="0">
              <a:buClr>
                <a:srgbClr val="A5B592"/>
              </a:buClr>
              <a:buNone/>
            </a:pPr>
            <a:r>
              <a:rPr lang="es-ES" dirty="0">
                <a:sym typeface="Wingdings" panose="05000000000000000000" pitchFamily="2" charset="2"/>
              </a:rPr>
              <a:t> </a:t>
            </a:r>
            <a:endParaRPr lang="es-ES" dirty="0" smtClean="0">
              <a:sym typeface="Wingdings" panose="05000000000000000000" pitchFamily="2" charset="2"/>
            </a:endParaRPr>
          </a:p>
          <a:p>
            <a:pPr marL="365760" lvl="1" indent="0">
              <a:buClr>
                <a:srgbClr val="A5B592"/>
              </a:buClr>
              <a:buNone/>
            </a:pPr>
            <a:r>
              <a:rPr lang="es-ES" u="sng" dirty="0" smtClean="0">
                <a:sym typeface="Wingdings" panose="05000000000000000000" pitchFamily="2" charset="2"/>
              </a:rPr>
              <a:t>México :  </a:t>
            </a:r>
          </a:p>
          <a:p>
            <a:pPr marL="365760" lvl="1" indent="0">
              <a:buClr>
                <a:srgbClr val="A5B592"/>
              </a:buClr>
              <a:buNone/>
            </a:pPr>
            <a:endParaRPr lang="es-ES" u="sng" dirty="0" smtClean="0">
              <a:sym typeface="Wingdings" panose="05000000000000000000" pitchFamily="2" charset="2"/>
            </a:endParaRPr>
          </a:p>
          <a:p>
            <a:pPr lvl="1">
              <a:buClr>
                <a:srgbClr val="A5B592"/>
              </a:buClr>
              <a:buFont typeface="Wingdings" panose="05000000000000000000" pitchFamily="2" charset="2"/>
              <a:buChar char="Ø"/>
            </a:pPr>
            <a:r>
              <a:rPr lang="es-ES" dirty="0" smtClean="0">
                <a:sym typeface="Wingdings" panose="05000000000000000000" pitchFamily="2" charset="2"/>
              </a:rPr>
              <a:t>Podemos pensar a reformas de las políticas educativas para mejorar el sistema.  </a:t>
            </a:r>
            <a:endParaRPr lang="es-ES" dirty="0">
              <a:sym typeface="Wingdings" panose="05000000000000000000" pitchFamily="2" charset="2"/>
            </a:endParaRPr>
          </a:p>
          <a:p>
            <a:pPr marL="365760" lvl="1" indent="0" algn="l" defTabSz="914400">
              <a:spcBef>
                <a:spcPts val="550"/>
              </a:spcBef>
              <a:buClr>
                <a:srgbClr val="A5B592"/>
              </a:buClr>
              <a:buSzPct val="70000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</a:t>
            </a:r>
            <a:r>
              <a:rPr lang="fr-FR" dirty="0" err="1" smtClean="0"/>
              <a:t>Preguntas</a:t>
            </a:r>
            <a:r>
              <a:rPr lang="fr-FR" dirty="0" smtClean="0"/>
              <a:t> ? </a:t>
            </a:r>
            <a:r>
              <a:rPr lang="fr-FR" dirty="0" err="1" smtClean="0"/>
              <a:t>Debate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280" y="1556792"/>
            <a:ext cx="8153400" cy="4495800"/>
          </a:xfrm>
        </p:spPr>
        <p:txBody>
          <a:bodyPr/>
          <a:lstStyle/>
          <a:p>
            <a:pPr marL="365760" lvl="1" indent="0">
              <a:buNone/>
            </a:pPr>
            <a:r>
              <a:rPr lang="fr-FR" sz="4000" dirty="0" smtClean="0"/>
              <a:t> </a:t>
            </a:r>
            <a:r>
              <a:rPr lang="fr-FR" sz="4000" dirty="0"/>
              <a:t>¡ </a:t>
            </a:r>
            <a:r>
              <a:rPr lang="fr-FR" sz="4000" dirty="0" smtClean="0"/>
              <a:t>Gracias </a:t>
            </a:r>
            <a:r>
              <a:rPr lang="fr-FR" sz="4000" dirty="0" smtClean="0"/>
              <a:t>para </a:t>
            </a:r>
            <a:r>
              <a:rPr lang="fr-FR" sz="4000" dirty="0" err="1" smtClean="0"/>
              <a:t>vuestra</a:t>
            </a:r>
            <a:r>
              <a:rPr lang="fr-FR" sz="4000" dirty="0" smtClean="0"/>
              <a:t> </a:t>
            </a:r>
            <a:r>
              <a:rPr lang="fr-FR" sz="4000" dirty="0" err="1" smtClean="0"/>
              <a:t>atención</a:t>
            </a:r>
            <a:r>
              <a:rPr lang="fr-FR" sz="4000" dirty="0" smtClean="0"/>
              <a:t> ! ¿</a:t>
            </a:r>
            <a:r>
              <a:rPr lang="fr-FR" sz="4000" dirty="0" err="1" smtClean="0"/>
              <a:t>Como</a:t>
            </a:r>
            <a:r>
              <a:rPr lang="fr-FR" sz="4000" dirty="0" smtClean="0"/>
              <a:t> </a:t>
            </a:r>
            <a:r>
              <a:rPr lang="fr-FR" sz="4000" dirty="0" err="1"/>
              <a:t>reducir</a:t>
            </a:r>
            <a:r>
              <a:rPr lang="fr-FR" sz="4000" dirty="0"/>
              <a:t> </a:t>
            </a:r>
            <a:r>
              <a:rPr lang="fr-FR" sz="4000" dirty="0" err="1"/>
              <a:t>estas</a:t>
            </a:r>
            <a:r>
              <a:rPr lang="fr-FR" sz="4000" dirty="0"/>
              <a:t> </a:t>
            </a:r>
            <a:r>
              <a:rPr lang="fr-FR" sz="4000" dirty="0" err="1"/>
              <a:t>desigualdades</a:t>
            </a:r>
            <a:r>
              <a:rPr lang="fr-FR" sz="4000" dirty="0"/>
              <a:t> ?</a:t>
            </a:r>
            <a:endParaRPr lang="fr-FR" sz="4000" dirty="0" smtClean="0"/>
          </a:p>
          <a:p>
            <a:pPr marL="365760" lvl="1" indent="0">
              <a:buNone/>
            </a:pPr>
            <a:endParaRPr lang="fr-FR" sz="4000" dirty="0"/>
          </a:p>
          <a:p>
            <a:pPr marL="365760" lvl="1" indent="0">
              <a:buNone/>
            </a:pPr>
            <a:endParaRPr lang="fr-FR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8016168" cy="377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964488" cy="5373216"/>
          </a:xfrm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“ La </a:t>
            </a:r>
            <a:r>
              <a:rPr lang="fr-FR" dirty="0" err="1"/>
              <a:t>educación</a:t>
            </a:r>
            <a:r>
              <a:rPr lang="fr-FR" dirty="0"/>
              <a:t> alimenta la </a:t>
            </a:r>
            <a:r>
              <a:rPr lang="fr-FR" dirty="0" err="1"/>
              <a:t>confianza</a:t>
            </a:r>
            <a:r>
              <a:rPr lang="fr-FR" dirty="0"/>
              <a:t>. La </a:t>
            </a:r>
            <a:r>
              <a:rPr lang="fr-FR" dirty="0" err="1"/>
              <a:t>confianza</a:t>
            </a:r>
            <a:r>
              <a:rPr lang="fr-FR" dirty="0"/>
              <a:t> alimenta la </a:t>
            </a:r>
            <a:r>
              <a:rPr lang="fr-FR" dirty="0" err="1"/>
              <a:t>esperanza</a:t>
            </a:r>
            <a:r>
              <a:rPr lang="fr-FR" dirty="0"/>
              <a:t>. La </a:t>
            </a:r>
            <a:r>
              <a:rPr lang="fr-FR" dirty="0" err="1"/>
              <a:t>esperanza</a:t>
            </a:r>
            <a:r>
              <a:rPr lang="fr-FR" dirty="0"/>
              <a:t> alimenta la </a:t>
            </a:r>
            <a:r>
              <a:rPr lang="fr-FR" dirty="0" err="1"/>
              <a:t>paz</a:t>
            </a:r>
            <a:r>
              <a:rPr lang="fr-FR" dirty="0" smtClean="0"/>
              <a:t>.</a:t>
            </a:r>
            <a:r>
              <a:rPr lang="fr-FR" dirty="0"/>
              <a:t> ”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</a:t>
            </a:r>
            <a:r>
              <a:rPr lang="fr-FR" dirty="0" err="1" smtClean="0"/>
              <a:t>Confucio</a:t>
            </a:r>
            <a:r>
              <a:rPr lang="fr-FR" dirty="0"/>
              <a:t>, </a:t>
            </a:r>
            <a:r>
              <a:rPr lang="fr-FR" dirty="0" err="1" smtClean="0"/>
              <a:t>filósofo</a:t>
            </a:r>
            <a:r>
              <a:rPr lang="fr-FR" dirty="0" smtClean="0"/>
              <a:t> </a:t>
            </a:r>
            <a:r>
              <a:rPr lang="fr-FR" dirty="0" err="1"/>
              <a:t>chino</a:t>
            </a:r>
            <a:r>
              <a:rPr lang="fr-FR" dirty="0"/>
              <a:t> (551 - 479 a. C</a:t>
            </a:r>
            <a:r>
              <a:rPr lang="fr-FR" dirty="0" smtClean="0"/>
              <a:t>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04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       </a:t>
            </a:r>
            <a:r>
              <a:rPr lang="fr-FR" sz="4400" b="0" i="0" dirty="0" err="1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Sumario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 de la </a:t>
            </a:r>
            <a:r>
              <a:rPr lang="fr-FR" sz="4400" b="0" i="0" dirty="0" err="1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ponencia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 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07504" y="1752601"/>
            <a:ext cx="4775646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Clr>
                <a:srgbClr val="F3A447"/>
              </a:buCl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Clr>
                <a:srgbClr val="F3A447"/>
              </a:buCl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Clr>
                <a:srgbClr val="F3A447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I)¿ </a:t>
            </a:r>
            <a:r>
              <a:rPr lang="fr-FR" dirty="0" smtClean="0"/>
              <a:t>Porque </a:t>
            </a:r>
            <a:r>
              <a:rPr lang="fr-FR" dirty="0" err="1"/>
              <a:t>elegí</a:t>
            </a:r>
            <a:r>
              <a:rPr lang="fr-FR" dirty="0"/>
              <a:t> </a:t>
            </a:r>
            <a:r>
              <a:rPr lang="fr-FR" dirty="0" smtClean="0"/>
              <a:t>este </a:t>
            </a:r>
            <a:r>
              <a:rPr lang="fr-FR" dirty="0" err="1" smtClean="0"/>
              <a:t>tema</a:t>
            </a:r>
            <a:r>
              <a:rPr lang="fr-FR" dirty="0" smtClean="0"/>
              <a:t> ? </a:t>
            </a:r>
          </a:p>
          <a:p>
            <a:pPr marL="0" indent="0">
              <a:buClr>
                <a:srgbClr val="F3A447"/>
              </a:buClr>
              <a:buNone/>
            </a:pPr>
            <a:endParaRPr lang="fr-FR" dirty="0"/>
          </a:p>
          <a:p>
            <a:pPr marL="0" indent="0">
              <a:buClr>
                <a:srgbClr val="F3A447"/>
              </a:buClr>
              <a:buNone/>
            </a:pPr>
            <a:endParaRPr lang="fr-FR" dirty="0"/>
          </a:p>
          <a:p>
            <a:pPr marL="320040" indent="-320040" algn="l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r>
              <a:rPr lang="fr-FR" dirty="0" smtClean="0"/>
              <a:t>II) </a:t>
            </a:r>
            <a:r>
              <a:rPr lang="fr-FR" u="sng" dirty="0" err="1" smtClean="0"/>
              <a:t>Estudios</a:t>
            </a:r>
            <a:r>
              <a:rPr lang="fr-FR" u="sng" dirty="0" smtClean="0"/>
              <a:t> de </a:t>
            </a:r>
            <a:r>
              <a:rPr lang="fr-FR" u="sng" dirty="0" err="1" smtClean="0"/>
              <a:t>casos</a:t>
            </a:r>
            <a:r>
              <a:rPr lang="fr-FR" u="sng" dirty="0" smtClean="0"/>
              <a:t> </a:t>
            </a:r>
            <a:r>
              <a:rPr lang="fr-FR" dirty="0" smtClean="0"/>
              <a:t>: </a:t>
            </a:r>
          </a:p>
          <a:p>
            <a:pPr marL="0" indent="0">
              <a:buClr>
                <a:srgbClr val="F3A447"/>
              </a:buClr>
              <a:buNone/>
            </a:pPr>
            <a:r>
              <a:rPr lang="fr-FR" dirty="0" err="1" smtClean="0"/>
              <a:t>África</a:t>
            </a:r>
            <a:r>
              <a:rPr lang="fr-FR" dirty="0" smtClean="0"/>
              <a:t> </a:t>
            </a:r>
            <a:r>
              <a:rPr lang="fr-FR" dirty="0" err="1" smtClean="0"/>
              <a:t>Subsahariana</a:t>
            </a:r>
            <a:r>
              <a:rPr lang="fr-FR" dirty="0" smtClean="0"/>
              <a:t>, </a:t>
            </a:r>
            <a:r>
              <a:rPr lang="fr-FR" dirty="0" err="1" smtClean="0"/>
              <a:t>México</a:t>
            </a:r>
            <a:r>
              <a:rPr lang="fr-FR" dirty="0" smtClean="0"/>
              <a:t> y Francia.</a:t>
            </a:r>
          </a:p>
          <a:p>
            <a:pPr marL="0" indent="0">
              <a:buClr>
                <a:srgbClr val="F3A447"/>
              </a:buClr>
              <a:buNone/>
            </a:pPr>
            <a:endParaRPr lang="fr-FR" dirty="0" smtClean="0"/>
          </a:p>
          <a:p>
            <a:pPr>
              <a:buClr>
                <a:srgbClr val="F3A447"/>
              </a:buClr>
              <a:buFont typeface="Wingdings"/>
              <a:buChar char="Ø"/>
            </a:pPr>
            <a:r>
              <a:rPr lang="fr-FR" dirty="0" smtClean="0"/>
              <a:t>III) </a:t>
            </a:r>
            <a:r>
              <a:rPr lang="fr-FR" dirty="0"/>
              <a:t>¿</a:t>
            </a:r>
            <a:r>
              <a:rPr lang="fr-FR" dirty="0" err="1" smtClean="0"/>
              <a:t>Como</a:t>
            </a:r>
            <a:r>
              <a:rPr lang="fr-FR" dirty="0" smtClean="0"/>
              <a:t> </a:t>
            </a:r>
            <a:r>
              <a:rPr lang="fr-FR" dirty="0" err="1" smtClean="0"/>
              <a:t>reducir</a:t>
            </a:r>
            <a:r>
              <a:rPr lang="fr-FR" dirty="0" smtClean="0"/>
              <a:t> </a:t>
            </a:r>
            <a:r>
              <a:rPr lang="fr-FR" dirty="0" err="1" smtClean="0"/>
              <a:t>estas</a:t>
            </a:r>
            <a:r>
              <a:rPr lang="fr-FR" dirty="0" smtClean="0"/>
              <a:t> </a:t>
            </a:r>
            <a:r>
              <a:rPr lang="fr-FR" dirty="0" err="1" smtClean="0"/>
              <a:t>desigualdades</a:t>
            </a:r>
            <a:r>
              <a:rPr lang="fr-FR" dirty="0"/>
              <a:t> </a:t>
            </a:r>
            <a:r>
              <a:rPr lang="fr-FR" dirty="0" smtClean="0"/>
              <a:t>? 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50" y="1752600"/>
            <a:ext cx="38100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fr-FR" dirty="0" smtClean="0">
                <a:solidFill>
                  <a:srgbClr val="444D26"/>
                </a:solidFill>
                <a:latin typeface="Tw Cen MT"/>
              </a:rPr>
              <a:t>               </a:t>
            </a:r>
            <a:r>
              <a:rPr lang="fr-FR" dirty="0" err="1" smtClean="0">
                <a:solidFill>
                  <a:srgbClr val="444D26"/>
                </a:solidFill>
                <a:latin typeface="Tw Cen MT"/>
              </a:rPr>
              <a:t>Introduc</a:t>
            </a:r>
            <a:r>
              <a:rPr lang="fr-FR" dirty="0" err="1"/>
              <a:t>ción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620944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La </a:t>
            </a:r>
            <a:r>
              <a:rPr lang="fr-FR" dirty="0" err="1" smtClean="0"/>
              <a:t>escolarizaci</a:t>
            </a:r>
            <a:r>
              <a:rPr lang="fr-FR" dirty="0" err="1" smtClean="0"/>
              <a:t>ón</a:t>
            </a:r>
            <a:r>
              <a:rPr lang="fr-FR" dirty="0" smtClean="0"/>
              <a:t> </a:t>
            </a:r>
            <a:r>
              <a:rPr lang="fr-FR" dirty="0" smtClean="0"/>
              <a:t>a </a:t>
            </a:r>
            <a:r>
              <a:rPr lang="fr-FR" dirty="0" err="1" smtClean="0"/>
              <a:t>través</a:t>
            </a:r>
            <a:r>
              <a:rPr lang="fr-FR" dirty="0" smtClean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mundo</a:t>
            </a:r>
            <a:r>
              <a:rPr lang="fr-FR" dirty="0"/>
              <a:t> : </a:t>
            </a:r>
            <a:r>
              <a:rPr lang="fr-FR" dirty="0" err="1" smtClean="0"/>
              <a:t>Definici</a:t>
            </a:r>
            <a:r>
              <a:rPr lang="fr-FR" dirty="0" err="1" smtClean="0"/>
              <a:t>ón</a:t>
            </a:r>
            <a:r>
              <a:rPr lang="fr-FR" dirty="0" smtClean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tema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Concepto</a:t>
            </a:r>
            <a:r>
              <a:rPr lang="fr-FR" dirty="0" smtClean="0"/>
              <a:t> de </a:t>
            </a:r>
            <a:r>
              <a:rPr lang="fr-FR" dirty="0" err="1" smtClean="0"/>
              <a:t>desigualdad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err="1" smtClean="0"/>
              <a:t>Preocupaci</a:t>
            </a:r>
            <a:r>
              <a:rPr lang="fr-FR" dirty="0" err="1" smtClean="0"/>
              <a:t>ón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la </a:t>
            </a:r>
            <a:r>
              <a:rPr lang="fr-FR" dirty="0" err="1" smtClean="0"/>
              <a:t>igualdad</a:t>
            </a:r>
            <a:r>
              <a:rPr lang="fr-FR" dirty="0" smtClean="0"/>
              <a:t> social es bastante </a:t>
            </a:r>
            <a:r>
              <a:rPr lang="fr-FR" dirty="0" err="1" smtClean="0"/>
              <a:t>reciente</a:t>
            </a:r>
            <a:r>
              <a:rPr lang="fr-FR" dirty="0" smtClean="0"/>
              <a:t> en la historia.</a:t>
            </a:r>
          </a:p>
          <a:p>
            <a:endParaRPr lang="fr-FR" dirty="0" smtClean="0"/>
          </a:p>
          <a:p>
            <a:r>
              <a:rPr lang="es-ES" dirty="0"/>
              <a:t> </a:t>
            </a:r>
            <a:r>
              <a:rPr lang="es-ES" dirty="0" smtClean="0"/>
              <a:t>La visión del derecho a la educación y la noción de la educación como bien público. ( UNESCO ) </a:t>
            </a:r>
            <a:endParaRPr lang="fr-FR" dirty="0"/>
          </a:p>
          <a:p>
            <a:endParaRPr lang="es-ES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dirty="0" smtClean="0"/>
              <a:t>1) ¿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Porque </a:t>
            </a:r>
            <a:r>
              <a:rPr lang="fr-FR" sz="4400" b="0" i="0" dirty="0" err="1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eleg</a:t>
            </a:r>
            <a:r>
              <a:rPr lang="fr-FR" dirty="0" err="1"/>
              <a:t>í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 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este </a:t>
            </a:r>
            <a:r>
              <a:rPr lang="fr-FR" sz="4400" b="0" i="0" dirty="0" err="1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tema</a:t>
            </a: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 ? 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9036496" cy="5301208"/>
          </a:xfrm>
        </p:spPr>
        <p:txBody>
          <a:bodyPr>
            <a:normAutofit/>
          </a:bodyPr>
          <a:lstStyle/>
          <a:p>
            <a:r>
              <a:rPr lang="fr-FR" u="sng" dirty="0" smtClean="0"/>
              <a:t>Las </a:t>
            </a:r>
            <a:r>
              <a:rPr lang="fr-FR" u="sng" dirty="0" err="1" smtClean="0"/>
              <a:t>razones</a:t>
            </a:r>
            <a:r>
              <a:rPr lang="fr-FR" u="sng" dirty="0" smtClean="0"/>
              <a:t> de mi </a:t>
            </a:r>
            <a:r>
              <a:rPr lang="fr-FR" u="sng" dirty="0" err="1" smtClean="0"/>
              <a:t>elecci</a:t>
            </a:r>
            <a:r>
              <a:rPr lang="es-ES" u="sng" dirty="0" err="1"/>
              <a:t>ó</a:t>
            </a:r>
            <a:r>
              <a:rPr lang="fr-FR" u="sng" dirty="0" smtClean="0"/>
              <a:t>n </a:t>
            </a:r>
            <a:r>
              <a:rPr lang="fr-FR" u="sng" dirty="0" smtClean="0"/>
              <a:t>de este </a:t>
            </a:r>
            <a:r>
              <a:rPr lang="fr-FR" u="sng" dirty="0" err="1" smtClean="0"/>
              <a:t>tema</a:t>
            </a:r>
            <a:r>
              <a:rPr lang="fr-FR" u="sng" dirty="0" smtClean="0"/>
              <a:t> :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/>
              <a:t>La </a:t>
            </a:r>
            <a:r>
              <a:rPr lang="es-ES" dirty="0" smtClean="0"/>
              <a:t>educación</a:t>
            </a:r>
            <a:r>
              <a:rPr lang="fr-FR" dirty="0" smtClean="0"/>
              <a:t> </a:t>
            </a:r>
            <a:r>
              <a:rPr lang="fr-FR" dirty="0"/>
              <a:t>es </a:t>
            </a:r>
            <a:r>
              <a:rPr lang="fr-FR" dirty="0" err="1"/>
              <a:t>asunto</a:t>
            </a:r>
            <a:r>
              <a:rPr lang="fr-FR" dirty="0"/>
              <a:t> de </a:t>
            </a:r>
            <a:r>
              <a:rPr lang="fr-FR" dirty="0" err="1"/>
              <a:t>todos</a:t>
            </a:r>
            <a:r>
              <a:rPr lang="fr-FR" dirty="0"/>
              <a:t>, en </a:t>
            </a:r>
            <a:r>
              <a:rPr lang="fr-FR" dirty="0" err="1"/>
              <a:t>efecto</a:t>
            </a:r>
            <a:r>
              <a:rPr lang="fr-FR" dirty="0"/>
              <a:t> , es un </a:t>
            </a:r>
            <a:r>
              <a:rPr lang="fr-FR" dirty="0" err="1"/>
              <a:t>tema</a:t>
            </a:r>
            <a:r>
              <a:rPr lang="fr-FR" dirty="0"/>
              <a:t> que </a:t>
            </a:r>
            <a:r>
              <a:rPr lang="fr-FR" dirty="0" err="1"/>
              <a:t>toca</a:t>
            </a:r>
            <a:r>
              <a:rPr lang="fr-FR" dirty="0"/>
              <a:t> a mucha gente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La </a:t>
            </a:r>
            <a:r>
              <a:rPr lang="fr-FR" dirty="0" err="1" smtClean="0"/>
              <a:t>alfabetisac</a:t>
            </a:r>
            <a:r>
              <a:rPr lang="fr-FR" dirty="0" err="1"/>
              <a:t>ión</a:t>
            </a:r>
            <a:r>
              <a:rPr lang="fr-FR" dirty="0" smtClean="0"/>
              <a:t> </a:t>
            </a:r>
            <a:r>
              <a:rPr lang="fr-FR" dirty="0" smtClean="0"/>
              <a:t>es el primer paso para la </a:t>
            </a:r>
            <a:r>
              <a:rPr lang="fr-FR" dirty="0" err="1"/>
              <a:t>a</a:t>
            </a:r>
            <a:r>
              <a:rPr lang="fr-FR" dirty="0" err="1" smtClean="0"/>
              <a:t>utonomía</a:t>
            </a:r>
            <a:r>
              <a:rPr lang="fr-FR" dirty="0" smtClean="0"/>
              <a:t> </a:t>
            </a:r>
            <a:r>
              <a:rPr lang="fr-FR" dirty="0" err="1" smtClean="0"/>
              <a:t>personal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No </a:t>
            </a:r>
            <a:r>
              <a:rPr lang="fr-FR" dirty="0" err="1" smtClean="0"/>
              <a:t>saber</a:t>
            </a:r>
            <a:r>
              <a:rPr lang="fr-FR" dirty="0" smtClean="0"/>
              <a:t> </a:t>
            </a:r>
            <a:r>
              <a:rPr lang="fr-FR" dirty="0" err="1" smtClean="0"/>
              <a:t>leer</a:t>
            </a:r>
            <a:r>
              <a:rPr lang="fr-FR" dirty="0" smtClean="0"/>
              <a:t> ni </a:t>
            </a:r>
            <a:r>
              <a:rPr lang="fr-FR" dirty="0" err="1" smtClean="0"/>
              <a:t>escribir</a:t>
            </a:r>
            <a:r>
              <a:rPr lang="fr-FR" dirty="0" smtClean="0"/>
              <a:t> </a:t>
            </a:r>
            <a:r>
              <a:rPr lang="fr-FR" dirty="0" err="1" smtClean="0"/>
              <a:t>cierra</a:t>
            </a:r>
            <a:r>
              <a:rPr lang="fr-FR" dirty="0" smtClean="0"/>
              <a:t> </a:t>
            </a:r>
            <a:r>
              <a:rPr lang="fr-FR" dirty="0" err="1" smtClean="0"/>
              <a:t>numerosas</a:t>
            </a:r>
            <a:r>
              <a:rPr lang="fr-FR" dirty="0" smtClean="0"/>
              <a:t> </a:t>
            </a:r>
            <a:r>
              <a:rPr lang="fr-FR" dirty="0" err="1" smtClean="0"/>
              <a:t>puertas</a:t>
            </a:r>
            <a:r>
              <a:rPr lang="fr-FR" dirty="0"/>
              <a:t> </a:t>
            </a:r>
            <a:r>
              <a:rPr lang="fr-FR" dirty="0" smtClean="0"/>
              <a:t>de los </a:t>
            </a:r>
            <a:r>
              <a:rPr lang="fr-FR" dirty="0" err="1" smtClean="0"/>
              <a:t>ni</a:t>
            </a:r>
            <a:r>
              <a:rPr lang="fr-FR" dirty="0" err="1" smtClean="0"/>
              <a:t>ñ</a:t>
            </a:r>
            <a:r>
              <a:rPr lang="fr-FR" dirty="0" err="1" smtClean="0"/>
              <a:t>os</a:t>
            </a:r>
            <a:r>
              <a:rPr lang="fr-FR" dirty="0" smtClean="0"/>
              <a:t> </a:t>
            </a:r>
            <a:r>
              <a:rPr lang="fr-FR" dirty="0" smtClean="0"/>
              <a:t>y </a:t>
            </a:r>
            <a:r>
              <a:rPr lang="fr-FR" dirty="0" err="1" smtClean="0"/>
              <a:t>ni</a:t>
            </a:r>
            <a:r>
              <a:rPr lang="fr-FR" dirty="0" err="1" smtClean="0"/>
              <a:t>ñ</a:t>
            </a:r>
            <a:r>
              <a:rPr lang="fr-FR" dirty="0" err="1" smtClean="0"/>
              <a:t>as</a:t>
            </a:r>
            <a:r>
              <a:rPr lang="fr-FR" dirty="0" smtClean="0"/>
              <a:t> </a:t>
            </a:r>
            <a:r>
              <a:rPr lang="fr-FR" dirty="0" smtClean="0"/>
              <a:t>que se </a:t>
            </a:r>
            <a:r>
              <a:rPr lang="fr-FR" dirty="0" err="1" smtClean="0"/>
              <a:t>preparan</a:t>
            </a:r>
            <a:r>
              <a:rPr lang="fr-FR" dirty="0" smtClean="0"/>
              <a:t> a un </a:t>
            </a:r>
            <a:r>
              <a:rPr lang="fr-FR" dirty="0" err="1" smtClean="0"/>
              <a:t>futuro</a:t>
            </a:r>
            <a:r>
              <a:rPr lang="fr-FR" dirty="0" smtClean="0"/>
              <a:t> </a:t>
            </a:r>
            <a:r>
              <a:rPr lang="fr-FR" dirty="0" err="1" smtClean="0"/>
              <a:t>muy</a:t>
            </a:r>
            <a:r>
              <a:rPr lang="fr-FR" dirty="0" smtClean="0"/>
              <a:t> </a:t>
            </a:r>
            <a:r>
              <a:rPr lang="fr-FR" dirty="0" err="1" smtClean="0"/>
              <a:t>duro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fr-FR" dirty="0" smtClean="0"/>
              <a:t>  2) </a:t>
            </a:r>
            <a:r>
              <a:rPr lang="fr-FR" dirty="0" smtClean="0"/>
              <a:t> </a:t>
            </a:r>
            <a:r>
              <a:rPr lang="fr-FR" dirty="0" err="1" smtClean="0"/>
              <a:t>Estudios</a:t>
            </a:r>
            <a:r>
              <a:rPr lang="fr-FR" dirty="0" smtClean="0"/>
              <a:t> de </a:t>
            </a:r>
            <a:r>
              <a:rPr lang="fr-FR" dirty="0" err="1" smtClean="0"/>
              <a:t>casos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fr-FR" u="sng" dirty="0" err="1"/>
              <a:t>África</a:t>
            </a:r>
            <a:r>
              <a:rPr lang="fr-FR" u="sng" dirty="0"/>
              <a:t> </a:t>
            </a:r>
            <a:r>
              <a:rPr lang="fr-FR" u="sng" dirty="0" err="1" smtClean="0"/>
              <a:t>Subsahariana</a:t>
            </a:r>
            <a:endParaRPr lang="fr-FR" u="sng" dirty="0" smtClean="0"/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/>
              <a:t>Á</a:t>
            </a:r>
            <a:r>
              <a:rPr lang="fr-FR" dirty="0" err="1" smtClean="0"/>
              <a:t>frica</a:t>
            </a:r>
            <a:r>
              <a:rPr lang="es-ES" dirty="0" smtClean="0"/>
              <a:t> </a:t>
            </a:r>
            <a:r>
              <a:rPr lang="es-ES" dirty="0"/>
              <a:t>subsahariana </a:t>
            </a:r>
            <a:r>
              <a:rPr lang="es-ES" dirty="0" smtClean="0"/>
              <a:t>es </a:t>
            </a:r>
            <a:r>
              <a:rPr lang="es-ES" dirty="0"/>
              <a:t>la </a:t>
            </a:r>
            <a:r>
              <a:rPr lang="es-ES" dirty="0" smtClean="0"/>
              <a:t>región que sigue </a:t>
            </a:r>
            <a:r>
              <a:rPr lang="es-ES" dirty="0"/>
              <a:t>teniendo la tasa más baja a nivel </a:t>
            </a:r>
            <a:r>
              <a:rPr lang="es-ES" dirty="0" smtClean="0"/>
              <a:t>mundial de niños sin escolarizar , </a:t>
            </a:r>
            <a:r>
              <a:rPr lang="es-ES" dirty="0"/>
              <a:t>con </a:t>
            </a:r>
            <a:r>
              <a:rPr lang="es-ES" dirty="0" smtClean="0"/>
              <a:t> </a:t>
            </a:r>
            <a:r>
              <a:rPr lang="es-ES" dirty="0"/>
              <a:t>40% en </a:t>
            </a:r>
            <a:r>
              <a:rPr lang="es-ES" dirty="0" smtClean="0"/>
              <a:t>2010.</a:t>
            </a:r>
          </a:p>
          <a:p>
            <a:pPr marL="0" indent="0">
              <a:buNone/>
            </a:pPr>
            <a:endParaRPr lang="es-E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S" dirty="0" smtClean="0"/>
              <a:t> Un </a:t>
            </a:r>
            <a:r>
              <a:rPr lang="es-ES" dirty="0" smtClean="0"/>
              <a:t>tercio de los niños en </a:t>
            </a:r>
            <a:r>
              <a:rPr lang="fr-FR" dirty="0" err="1" smtClean="0"/>
              <a:t>África</a:t>
            </a:r>
            <a:r>
              <a:rPr lang="fr-FR" dirty="0" smtClean="0"/>
              <a:t> </a:t>
            </a:r>
            <a:r>
              <a:rPr lang="es-ES" dirty="0" err="1" smtClean="0"/>
              <a:t>Subsaharianna</a:t>
            </a:r>
            <a:r>
              <a:rPr lang="es-ES" dirty="0" smtClean="0"/>
              <a:t>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 disfrutan de sus derechos educativos.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454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 marL="0" indent="0">
              <a:buNone/>
            </a:pPr>
            <a:r>
              <a:rPr lang="fr-FR" u="sng" dirty="0" err="1" smtClean="0"/>
              <a:t>México</a:t>
            </a:r>
            <a:r>
              <a:rPr lang="fr-FR" u="sng" dirty="0" smtClean="0"/>
              <a:t> </a:t>
            </a:r>
            <a:endParaRPr lang="fr-FR" u="sng" dirty="0" smtClean="0"/>
          </a:p>
          <a:p>
            <a:pPr marL="0" indent="0">
              <a:buNone/>
            </a:pPr>
            <a:endParaRPr lang="fr-FR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>
                <a:sym typeface="Wingdings" panose="05000000000000000000" pitchFamily="2" charset="2"/>
              </a:rPr>
              <a:t> Ciudad de 20 000 habitantes. </a:t>
            </a:r>
            <a:r>
              <a:rPr lang="fr-FR" dirty="0" err="1" smtClean="0">
                <a:sym typeface="Wingdings" panose="05000000000000000000" pitchFamily="2" charset="2"/>
              </a:rPr>
              <a:t>México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representa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una</a:t>
            </a:r>
            <a:r>
              <a:rPr lang="fr-FR" dirty="0" smtClean="0">
                <a:sym typeface="Wingdings" panose="05000000000000000000" pitchFamily="2" charset="2"/>
              </a:rPr>
              <a:t> de las </a:t>
            </a:r>
            <a:r>
              <a:rPr lang="fr-FR" dirty="0" err="1" smtClean="0">
                <a:sym typeface="Wingdings" panose="05000000000000000000" pitchFamily="2" charset="2"/>
              </a:rPr>
              <a:t>ciudades</a:t>
            </a:r>
            <a:r>
              <a:rPr lang="fr-FR" dirty="0" smtClean="0">
                <a:sym typeface="Wingdings" panose="05000000000000000000" pitchFamily="2" charset="2"/>
              </a:rPr>
              <a:t> las mas </a:t>
            </a:r>
            <a:r>
              <a:rPr lang="fr-FR" dirty="0" err="1" smtClean="0">
                <a:sym typeface="Wingdings" panose="05000000000000000000" pitchFamily="2" charset="2"/>
              </a:rPr>
              <a:t>pobladas</a:t>
            </a:r>
            <a:r>
              <a:rPr lang="fr-FR" dirty="0" smtClean="0">
                <a:sym typeface="Wingdings" panose="05000000000000000000" pitchFamily="2" charset="2"/>
              </a:rPr>
              <a:t> en el </a:t>
            </a:r>
            <a:r>
              <a:rPr lang="fr-FR" dirty="0" err="1" smtClean="0">
                <a:sym typeface="Wingdings" panose="05000000000000000000" pitchFamily="2" charset="2"/>
              </a:rPr>
              <a:t>mund</a:t>
            </a:r>
            <a:r>
              <a:rPr lang="fr-FR" dirty="0" err="1" smtClean="0">
                <a:sym typeface="Wingdings" panose="05000000000000000000" pitchFamily="2" charset="2"/>
              </a:rPr>
              <a:t>o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entero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 smtClean="0">
                <a:sym typeface="Wingdings" panose="05000000000000000000" pitchFamily="2" charset="2"/>
              </a:rPr>
              <a:t>Encontra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problemas</a:t>
            </a:r>
            <a:r>
              <a:rPr lang="fr-FR" dirty="0" smtClean="0">
                <a:sym typeface="Wingdings" panose="05000000000000000000" pitchFamily="2" charset="2"/>
              </a:rPr>
              <a:t> en </a:t>
            </a:r>
            <a:r>
              <a:rPr lang="fr-FR" dirty="0" err="1" smtClean="0">
                <a:sym typeface="Wingdings" panose="05000000000000000000" pitchFamily="2" charset="2"/>
              </a:rPr>
              <a:t>materia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>
                <a:sym typeface="Wingdings" panose="05000000000000000000" pitchFamily="2" charset="2"/>
              </a:rPr>
              <a:t>de </a:t>
            </a:r>
            <a:r>
              <a:rPr lang="fr-FR" dirty="0" err="1" smtClean="0">
                <a:sym typeface="Wingdings" panose="05000000000000000000" pitchFamily="2" charset="2"/>
              </a:rPr>
              <a:t>políticas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educativas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4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</a:t>
            </a:r>
            <a:r>
              <a:rPr lang="fr-FR" dirty="0" err="1" smtClean="0"/>
              <a:t>Algunos</a:t>
            </a:r>
            <a:r>
              <a:rPr lang="fr-FR" dirty="0" smtClean="0"/>
              <a:t> </a:t>
            </a:r>
            <a:r>
              <a:rPr lang="fr-FR" dirty="0" err="1" smtClean="0"/>
              <a:t>cifras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4968552" cy="4680520"/>
          </a:xfr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1772816"/>
            <a:ext cx="3816427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766048" cy="1219200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Establecer</a:t>
            </a:r>
            <a:r>
              <a:rPr lang="fr-FR" dirty="0" smtClean="0"/>
              <a:t> </a:t>
            </a:r>
            <a:r>
              <a:rPr lang="fr-FR" dirty="0" smtClean="0"/>
              <a:t>un </a:t>
            </a:r>
            <a:r>
              <a:rPr lang="fr-FR" dirty="0" err="1" smtClean="0"/>
              <a:t>paralelo</a:t>
            </a:r>
            <a:r>
              <a:rPr lang="fr-FR" dirty="0" smtClean="0"/>
              <a:t> </a:t>
            </a:r>
            <a:r>
              <a:rPr lang="fr-FR" dirty="0" smtClean="0"/>
              <a:t>con Francia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010" y="1484784"/>
            <a:ext cx="9111989" cy="5373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u="sng" dirty="0" smtClean="0"/>
              <a:t>Francia 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En Francia , en 1792 ,Condorcet </a:t>
            </a:r>
            <a:r>
              <a:rPr lang="fr-FR" dirty="0" err="1" smtClean="0"/>
              <a:t>planteaba</a:t>
            </a:r>
            <a:r>
              <a:rPr lang="fr-FR" dirty="0" smtClean="0"/>
              <a:t> a la </a:t>
            </a:r>
            <a:r>
              <a:rPr lang="fr-FR" dirty="0" err="1" smtClean="0"/>
              <a:t>Asemblea</a:t>
            </a:r>
            <a:r>
              <a:rPr lang="fr-FR" dirty="0" smtClean="0"/>
              <a:t> </a:t>
            </a:r>
            <a:r>
              <a:rPr lang="fr-FR" dirty="0" err="1" smtClean="0"/>
              <a:t>Nacional</a:t>
            </a:r>
            <a:r>
              <a:rPr lang="fr-FR" dirty="0" smtClean="0"/>
              <a:t> de la Francia </a:t>
            </a:r>
            <a:r>
              <a:rPr lang="fr-FR" dirty="0" err="1" smtClean="0"/>
              <a:t>revoluvionaria</a:t>
            </a:r>
            <a:r>
              <a:rPr lang="fr-FR" dirty="0" smtClean="0"/>
              <a:t> la </a:t>
            </a:r>
            <a:r>
              <a:rPr lang="fr-FR" dirty="0" err="1" smtClean="0"/>
              <a:t>idea</a:t>
            </a:r>
            <a:r>
              <a:rPr lang="fr-FR" dirty="0" smtClean="0"/>
              <a:t> de 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nacional</a:t>
            </a:r>
            <a:r>
              <a:rPr lang="fr-FR" dirty="0" smtClean="0"/>
              <a:t> de </a:t>
            </a:r>
            <a:r>
              <a:rPr lang="fr-FR" dirty="0" err="1"/>
              <a:t>educación</a:t>
            </a:r>
            <a:r>
              <a:rPr lang="fr-FR" dirty="0"/>
              <a:t> </a:t>
            </a:r>
            <a:r>
              <a:rPr lang="fr-FR" dirty="0" err="1" smtClean="0"/>
              <a:t>básica</a:t>
            </a:r>
            <a:r>
              <a:rPr lang="fr-FR" dirty="0" smtClean="0"/>
              <a:t> </a:t>
            </a:r>
            <a:r>
              <a:rPr lang="fr-FR" dirty="0" smtClean="0"/>
              <a:t>y </a:t>
            </a:r>
            <a:r>
              <a:rPr lang="fr-FR" dirty="0" err="1" smtClean="0"/>
              <a:t>universal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Además</a:t>
            </a:r>
            <a:r>
              <a:rPr lang="fr-FR" dirty="0" smtClean="0"/>
              <a:t>  </a:t>
            </a:r>
            <a:r>
              <a:rPr lang="fr-FR" dirty="0" smtClean="0"/>
              <a:t>, la </a:t>
            </a:r>
            <a:r>
              <a:rPr lang="fr-FR" dirty="0" err="1"/>
              <a:t>escolarización</a:t>
            </a:r>
            <a:r>
              <a:rPr lang="fr-FR" dirty="0"/>
              <a:t> </a:t>
            </a:r>
            <a:r>
              <a:rPr lang="fr-FR" dirty="0" smtClean="0"/>
              <a:t>se </a:t>
            </a:r>
            <a:r>
              <a:rPr lang="fr-FR" dirty="0" smtClean="0"/>
              <a:t>limita </a:t>
            </a:r>
            <a:r>
              <a:rPr lang="fr-FR" dirty="0"/>
              <a:t>al </a:t>
            </a:r>
            <a:r>
              <a:rPr lang="fr-FR" dirty="0" err="1" smtClean="0"/>
              <a:t>máximo</a:t>
            </a:r>
            <a:r>
              <a:rPr lang="fr-FR" dirty="0"/>
              <a:t> </a:t>
            </a:r>
            <a:r>
              <a:rPr lang="fr-FR" dirty="0" smtClean="0"/>
              <a:t>a </a:t>
            </a:r>
            <a:r>
              <a:rPr lang="fr-FR" dirty="0" smtClean="0"/>
              <a:t>16 </a:t>
            </a:r>
            <a:r>
              <a:rPr lang="fr-FR" dirty="0" smtClean="0"/>
              <a:t>a</a:t>
            </a:r>
            <a:r>
              <a:rPr lang="es-ES" dirty="0"/>
              <a:t>ñ</a:t>
            </a:r>
            <a:r>
              <a:rPr lang="fr-FR" dirty="0" smtClean="0"/>
              <a:t>os </a:t>
            </a:r>
            <a:r>
              <a:rPr lang="fr-FR" dirty="0" smtClean="0"/>
              <a:t>y </a:t>
            </a:r>
            <a:r>
              <a:rPr lang="fr-FR" dirty="0" err="1" smtClean="0"/>
              <a:t>eso</a:t>
            </a:r>
            <a:r>
              <a:rPr lang="fr-FR" dirty="0" smtClean="0"/>
              <a:t>  de </a:t>
            </a:r>
            <a:r>
              <a:rPr lang="fr-FR" dirty="0" err="1" smtClean="0"/>
              <a:t>manera</a:t>
            </a:r>
            <a:r>
              <a:rPr lang="fr-FR" dirty="0" smtClean="0"/>
              <a:t> </a:t>
            </a:r>
            <a:r>
              <a:rPr lang="fr-FR" dirty="0" err="1" smtClean="0"/>
              <a:t>obligatoria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err="1" smtClean="0"/>
              <a:t>modelo</a:t>
            </a:r>
            <a:r>
              <a:rPr lang="fr-FR" dirty="0" smtClean="0"/>
              <a:t> de </a:t>
            </a:r>
            <a:r>
              <a:rPr lang="fr-FR" dirty="0" err="1" smtClean="0"/>
              <a:t>educa</a:t>
            </a:r>
            <a:r>
              <a:rPr lang="fr-FR" dirty="0" err="1" smtClean="0"/>
              <a:t>ción</a:t>
            </a:r>
            <a:r>
              <a:rPr lang="fr-FR" dirty="0" smtClean="0"/>
              <a:t> </a:t>
            </a:r>
            <a:r>
              <a:rPr lang="fr-FR" dirty="0" err="1" smtClean="0"/>
              <a:t>prác</a:t>
            </a:r>
            <a:r>
              <a:rPr lang="fr-FR" dirty="0" err="1" smtClean="0"/>
              <a:t>ticamente</a:t>
            </a:r>
            <a:r>
              <a:rPr lang="fr-FR" dirty="0" smtClean="0"/>
              <a:t> </a:t>
            </a:r>
            <a:r>
              <a:rPr lang="fr-FR" dirty="0" err="1" smtClean="0"/>
              <a:t>gratuito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dirty="0" err="1" smtClean="0"/>
              <a:t>odavía</a:t>
            </a:r>
            <a:r>
              <a:rPr lang="fr-FR" dirty="0" smtClean="0"/>
              <a:t> </a:t>
            </a:r>
            <a:r>
              <a:rPr lang="fr-FR" dirty="0" err="1" smtClean="0"/>
              <a:t>pragmático</a:t>
            </a:r>
            <a:r>
              <a:rPr lang="fr-FR" dirty="0" smtClean="0"/>
              <a:t> </a:t>
            </a:r>
            <a:r>
              <a:rPr lang="fr-FR" dirty="0" smtClean="0"/>
              <a:t>y bastante </a:t>
            </a:r>
            <a:r>
              <a:rPr lang="fr-FR" dirty="0" err="1" smtClean="0"/>
              <a:t>igual</a:t>
            </a:r>
            <a:r>
              <a:rPr lang="fr-FR" dirty="0" smtClean="0"/>
              <a:t> </a:t>
            </a:r>
            <a:r>
              <a:rPr lang="fr-FR" dirty="0" err="1" smtClean="0"/>
              <a:t>mientras</a:t>
            </a:r>
            <a:r>
              <a:rPr lang="fr-FR" dirty="0" smtClean="0"/>
              <a:t> que </a:t>
            </a:r>
            <a:r>
              <a:rPr lang="fr-FR" dirty="0" err="1" smtClean="0"/>
              <a:t>hay</a:t>
            </a:r>
            <a:r>
              <a:rPr lang="fr-FR" dirty="0" smtClean="0"/>
              <a:t> </a:t>
            </a:r>
            <a:r>
              <a:rPr lang="fr-FR" dirty="0" err="1" smtClean="0"/>
              <a:t>disparidades</a:t>
            </a:r>
            <a:r>
              <a:rPr lang="fr-FR" dirty="0" smtClean="0"/>
              <a:t> entre la </a:t>
            </a:r>
            <a:r>
              <a:rPr lang="fr-FR" dirty="0" err="1" smtClean="0"/>
              <a:t>diferentes</a:t>
            </a:r>
            <a:r>
              <a:rPr lang="fr-FR" dirty="0" smtClean="0"/>
              <a:t> </a:t>
            </a:r>
            <a:r>
              <a:rPr lang="fr-FR" dirty="0" smtClean="0"/>
              <a:t>clases sociales.</a:t>
            </a:r>
          </a:p>
        </p:txBody>
      </p:sp>
    </p:spTree>
    <p:extLst>
      <p:ext uri="{BB962C8B-B14F-4D97-AF65-F5344CB8AC3E}">
        <p14:creationId xmlns:p14="http://schemas.microsoft.com/office/powerpoint/2010/main" val="6116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_TP01035248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académique pour les cours d’université (manuel)</Template>
  <TotalTime>0</TotalTime>
  <Words>438</Words>
  <Application>Microsoft Office PowerPoint</Application>
  <PresentationFormat>Affichage à l'écran (4:3)</PresentationFormat>
  <Paragraphs>79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AcademicPresentation2_TP010352480</vt:lpstr>
      <vt:lpstr>El acesso a la educación , un asunto de todos                                        26 de Noviembre 2016   Le escolarización a través del mundo</vt:lpstr>
      <vt:lpstr>Présentation PowerPoint</vt:lpstr>
      <vt:lpstr>       Sumario de la ponencia </vt:lpstr>
      <vt:lpstr>               Introducción</vt:lpstr>
      <vt:lpstr>1) ¿Porque elegí este tema ? </vt:lpstr>
      <vt:lpstr>  2)  Estudios de casos</vt:lpstr>
      <vt:lpstr>Présentation PowerPoint</vt:lpstr>
      <vt:lpstr>               Algunos cifras </vt:lpstr>
      <vt:lpstr>  Establecer un paralelo con Francia </vt:lpstr>
      <vt:lpstr>Présentation PowerPoint</vt:lpstr>
      <vt:lpstr>        Preguntas ? Debate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2016-11-22T20:34:17Z</dcterms:created>
  <dcterms:modified xsi:type="dcterms:W3CDTF">2016-11-25T19:34:35Z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