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9" r:id="rId3"/>
    <p:sldId id="279" r:id="rId4"/>
    <p:sldId id="294" r:id="rId5"/>
    <p:sldId id="281" r:id="rId6"/>
    <p:sldId id="292" r:id="rId7"/>
    <p:sldId id="282" r:id="rId8"/>
    <p:sldId id="293" r:id="rId9"/>
    <p:sldId id="280" r:id="rId10"/>
    <p:sldId id="295" r:id="rId11"/>
    <p:sldId id="291" r:id="rId12"/>
    <p:sldId id="290" r:id="rId13"/>
    <p:sldId id="285" r:id="rId14"/>
    <p:sldId id="287" r:id="rId15"/>
    <p:sldId id="298" r:id="rId16"/>
    <p:sldId id="297" r:id="rId1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68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300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914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195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000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936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695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133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669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07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471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EDD1-4A11-499C-B323-9CA0362CB9C3}" type="datetimeFigureOut">
              <a:rPr lang="ca-ES" smtClean="0"/>
              <a:t>6/12/2017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6B240-3899-47E6-9C8B-3A83B124F2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164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nacional.cat/enblau/es/curiosidades/caga-tio-television-estados-unidos_124947_102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QLOSpG4EM" TargetMode="External"/><Relationship Id="rId2" Type="http://schemas.openxmlformats.org/officeDocument/2006/relationships/hyperlink" Target="https://www.youtube.com/watch?v=LFzu53snYh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t d'imatges de El tio de na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98112"/>
            <a:ext cx="6192688" cy="54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6885"/>
            <a:ext cx="8229600" cy="1143000"/>
          </a:xfrm>
        </p:spPr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  <a:latin typeface="Candara" pitchFamily="34" charset="0"/>
              </a:rPr>
              <a:t>El Tió de Nadal</a:t>
            </a:r>
            <a:endParaRPr lang="ca-E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179512" y="1304764"/>
            <a:ext cx="2808312" cy="1224136"/>
          </a:xfrm>
          <a:prstGeom prst="wedgeRoundRectCallout">
            <a:avLst>
              <a:gd name="adj1" fmla="val 35682"/>
              <a:gd name="adj2" fmla="val 6303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b="1" dirty="0" smtClean="0">
                <a:solidFill>
                  <a:srgbClr val="C00000"/>
                </a:solidFill>
                <a:latin typeface="Candara" pitchFamily="34" charset="0"/>
              </a:rPr>
              <a:t>Bon Nadal!</a:t>
            </a:r>
            <a:endParaRPr lang="ca-E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t d'imatges de El tio de na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98112"/>
            <a:ext cx="6192688" cy="54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6885"/>
            <a:ext cx="8229600" cy="1143000"/>
          </a:xfrm>
        </p:spPr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  <a:latin typeface="Candara" pitchFamily="34" charset="0"/>
              </a:rPr>
              <a:t>El Tió de Nadal</a:t>
            </a:r>
            <a:endParaRPr lang="ca-E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179512" y="1304764"/>
            <a:ext cx="2808312" cy="1224136"/>
          </a:xfrm>
          <a:prstGeom prst="wedgeRoundRectCallout">
            <a:avLst>
              <a:gd name="adj1" fmla="val 35682"/>
              <a:gd name="adj2" fmla="val 6303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b="1" dirty="0" smtClean="0">
                <a:solidFill>
                  <a:srgbClr val="C00000"/>
                </a:solidFill>
                <a:latin typeface="Candara" pitchFamily="34" charset="0"/>
              </a:rPr>
              <a:t>Bon Nadal!</a:t>
            </a:r>
            <a:endParaRPr lang="ca-E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864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b="1" u="sng" dirty="0" smtClean="0">
                <a:solidFill>
                  <a:srgbClr val="FF0000"/>
                </a:solidFill>
                <a:latin typeface="Candara" pitchFamily="34" charset="0"/>
              </a:rPr>
              <a:t>Més pistes</a:t>
            </a:r>
            <a:endParaRPr lang="ca-ES" sz="3600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412776"/>
            <a:ext cx="6552728" cy="2808312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a-ES" sz="2800" dirty="0" smtClean="0">
                <a:latin typeface="Candara" pitchFamily="34" charset="0"/>
              </a:rPr>
              <a:t>És una tradició veritablement curiosa.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a-ES" sz="2800" dirty="0" smtClean="0">
                <a:latin typeface="Candara" pitchFamily="34" charset="0"/>
              </a:rPr>
              <a:t>Els estrangers solen estranyar-se’n.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a-ES" sz="2800" dirty="0" smtClean="0">
                <a:latin typeface="Candara" pitchFamily="34" charset="0"/>
              </a:rPr>
              <a:t>Va acompanyat d’una cançó.	</a:t>
            </a:r>
            <a:endParaRPr lang="ca-ES" sz="2800" dirty="0">
              <a:latin typeface="Candara" pitchFamily="34" charset="0"/>
            </a:endParaRPr>
          </a:p>
        </p:txBody>
      </p:sp>
      <p:sp>
        <p:nvSpPr>
          <p:cNvPr id="4" name="Llamada ovalada 10"/>
          <p:cNvSpPr/>
          <p:nvPr/>
        </p:nvSpPr>
        <p:spPr>
          <a:xfrm>
            <a:off x="5220072" y="4437112"/>
            <a:ext cx="2917492" cy="1872208"/>
          </a:xfrm>
          <a:prstGeom prst="wedgeEllipseCallout">
            <a:avLst>
              <a:gd name="adj1" fmla="val -17730"/>
              <a:gd name="adj2" fmla="val -6576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14" y="4495328"/>
            <a:ext cx="2889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0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ca-ES" sz="5400" b="1" dirty="0" smtClean="0">
                <a:solidFill>
                  <a:srgbClr val="FF0000"/>
                </a:solidFill>
                <a:latin typeface="Candara" pitchFamily="34" charset="0"/>
              </a:rPr>
              <a:t>Encara més pistes</a:t>
            </a:r>
            <a:endParaRPr lang="ca-ES" sz="5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40810" y="3284984"/>
            <a:ext cx="5958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2"/>
              </a:rPr>
              <a:t>http://</a:t>
            </a:r>
            <a:r>
              <a:rPr lang="ca-ES" dirty="0" smtClean="0">
                <a:hlinkClick r:id="rId2"/>
              </a:rPr>
              <a:t>www.elnacional.cat/enblau/es/curiosidades/caga-tio-television-estados-unidos_124947_102.html</a:t>
            </a:r>
            <a:endParaRPr lang="ca-ES" dirty="0" smtClean="0"/>
          </a:p>
          <a:p>
            <a:endParaRPr lang="ca-ES" dirty="0" smtClean="0"/>
          </a:p>
          <a:p>
            <a:endParaRPr lang="ca-ES" dirty="0"/>
          </a:p>
          <a:p>
            <a:pPr algn="ctr"/>
            <a:r>
              <a:rPr lang="ca-ES" dirty="0" smtClean="0"/>
              <a:t>VIDEO: a partir de 0.30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461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Visualitza la imatge 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6" y="116631"/>
            <a:ext cx="6552728" cy="3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lamada ovalada 10"/>
          <p:cNvSpPr/>
          <p:nvPr/>
        </p:nvSpPr>
        <p:spPr>
          <a:xfrm>
            <a:off x="6225271" y="404664"/>
            <a:ext cx="2917492" cy="1872208"/>
          </a:xfrm>
          <a:prstGeom prst="wedgeEllipseCallout">
            <a:avLst>
              <a:gd name="adj1" fmla="val -57620"/>
              <a:gd name="adj2" fmla="val -5819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/>
          <p:cNvSpPr/>
          <p:nvPr/>
        </p:nvSpPr>
        <p:spPr>
          <a:xfrm>
            <a:off x="6252917" y="535032"/>
            <a:ext cx="28910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000" b="0" i="0" dirty="0" smtClean="0">
                <a:solidFill>
                  <a:srgbClr val="252525"/>
                </a:solidFill>
                <a:effectLst/>
                <a:latin typeface="Berlin Sans FB" panose="020E0602020502020306" pitchFamily="34" charset="0"/>
              </a:rPr>
              <a:t>Caga tió</a:t>
            </a:r>
            <a:r>
              <a:rPr lang="ca-ES" sz="2000" dirty="0" smtClean="0">
                <a:latin typeface="Berlin Sans FB" panose="020E0602020502020306" pitchFamily="34" charset="0"/>
              </a:rPr>
              <a:t/>
            </a:r>
            <a:br>
              <a:rPr lang="ca-ES" sz="2000" dirty="0" smtClean="0">
                <a:latin typeface="Berlin Sans FB" panose="020E0602020502020306" pitchFamily="34" charset="0"/>
              </a:rPr>
            </a:br>
            <a:r>
              <a:rPr lang="ca-ES" sz="2000" b="0" i="0" dirty="0" smtClean="0">
                <a:solidFill>
                  <a:srgbClr val="252525"/>
                </a:solidFill>
                <a:effectLst/>
                <a:latin typeface="Berlin Sans FB" panose="020E0602020502020306" pitchFamily="34" charset="0"/>
              </a:rPr>
              <a:t>avellanes i torró,</a:t>
            </a:r>
            <a:br>
              <a:rPr lang="ca-ES" sz="2000" b="0" i="0" dirty="0" smtClean="0">
                <a:solidFill>
                  <a:srgbClr val="252525"/>
                </a:solidFill>
                <a:effectLst/>
                <a:latin typeface="Berlin Sans FB" panose="020E0602020502020306" pitchFamily="34" charset="0"/>
              </a:rPr>
            </a:br>
            <a:r>
              <a:rPr lang="ca-ES" sz="2000" b="0" i="0" dirty="0" smtClean="0">
                <a:solidFill>
                  <a:srgbClr val="252525"/>
                </a:solidFill>
                <a:effectLst/>
                <a:latin typeface="Berlin Sans FB" panose="020E0602020502020306" pitchFamily="34" charset="0"/>
              </a:rPr>
              <a:t>si no cagues, tió,</a:t>
            </a:r>
            <a:br>
              <a:rPr lang="ca-ES" sz="2000" b="0" i="0" dirty="0" smtClean="0">
                <a:solidFill>
                  <a:srgbClr val="252525"/>
                </a:solidFill>
                <a:effectLst/>
                <a:latin typeface="Berlin Sans FB" panose="020E0602020502020306" pitchFamily="34" charset="0"/>
              </a:rPr>
            </a:br>
            <a:r>
              <a:rPr lang="ca-ES" sz="2000" b="0" i="0" dirty="0" smtClean="0">
                <a:solidFill>
                  <a:srgbClr val="252525"/>
                </a:solidFill>
                <a:effectLst/>
                <a:latin typeface="Berlin Sans FB" panose="020E0602020502020306" pitchFamily="34" charset="0"/>
              </a:rPr>
              <a:t>et donaré un cop de bastó!</a:t>
            </a:r>
            <a:endParaRPr lang="ca-ES" sz="2000" b="0" i="0" dirty="0">
              <a:solidFill>
                <a:srgbClr val="252525"/>
              </a:solidFill>
              <a:effectLst/>
              <a:latin typeface="Berlin Sans FB" panose="020E0602020502020306" pitchFamily="34" charset="0"/>
            </a:endParaRPr>
          </a:p>
        </p:txBody>
      </p:sp>
      <p:pic>
        <p:nvPicPr>
          <p:cNvPr id="7170" name="Picture 2" descr="Resultat d'imatges de tio regals dibu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32" y="3388332"/>
            <a:ext cx="4949672" cy="34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100" name="Picture 4" descr="http://www.elclubdefumadores.com/files/productos/foto1_800_1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902"/>
            <a:ext cx="2675237" cy="32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eschieurs.com/268-thickbox/caganer-chewbac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901"/>
            <a:ext cx="1997990" cy="32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lclubdefumadores.com/files/productos/foto2_200_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01"/>
            <a:ext cx="2987824" cy="32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tge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5"/>
            <a:ext cx="3672408" cy="29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t d'imatges de cagan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4"/>
            <a:ext cx="3508079" cy="29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8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a-ES" sz="4800" b="1" dirty="0" smtClean="0">
                <a:solidFill>
                  <a:srgbClr val="C00000"/>
                </a:solidFill>
                <a:latin typeface="Candara" pitchFamily="34" charset="0"/>
              </a:rPr>
              <a:t>Per acabar...</a:t>
            </a:r>
            <a:endParaRPr lang="ca-ES" sz="4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9248" y="2204864"/>
            <a:ext cx="7715200" cy="39212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a-ES" sz="4400" dirty="0" smtClean="0">
                <a:solidFill>
                  <a:srgbClr val="FFC000"/>
                </a:solidFill>
                <a:latin typeface="Candara" pitchFamily="34" charset="0"/>
              </a:rPr>
              <a:t>Quina d’aquestes dues cançons és una nadala?</a:t>
            </a:r>
            <a:endParaRPr lang="ca-ES" sz="4400" dirty="0">
              <a:solidFill>
                <a:srgbClr val="FFC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9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" y="260648"/>
            <a:ext cx="4330824" cy="1138138"/>
          </a:xfrm>
        </p:spPr>
        <p:txBody>
          <a:bodyPr>
            <a:noAutofit/>
          </a:bodyPr>
          <a:lstStyle/>
          <a:p>
            <a:r>
              <a:rPr lang="pt-PT" sz="3200" b="1" dirty="0" smtClean="0">
                <a:solidFill>
                  <a:srgbClr val="CC22AC"/>
                </a:solidFill>
                <a:latin typeface="Candara" pitchFamily="34" charset="0"/>
              </a:rPr>
              <a:t>Toda menina Bahiana </a:t>
            </a:r>
            <a:r>
              <a:rPr lang="pt-PT" sz="2400" b="1" dirty="0" smtClean="0">
                <a:solidFill>
                  <a:srgbClr val="CC22AC"/>
                </a:solidFill>
                <a:latin typeface="Candara" pitchFamily="34" charset="0"/>
              </a:rPr>
              <a:t>(2.22-3)</a:t>
            </a:r>
            <a:endParaRPr lang="pt-PT" sz="2400" b="1" dirty="0">
              <a:solidFill>
                <a:srgbClr val="CC22AC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060848"/>
            <a:ext cx="4618856" cy="39485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latin typeface="Candara" pitchFamily="34" charset="0"/>
              </a:rPr>
              <a:t>Que Deus entendeu de dar</a:t>
            </a:r>
            <a:r>
              <a:rPr lang="pt-BR" sz="2400" dirty="0">
                <a:latin typeface="Candara" pitchFamily="34" charset="0"/>
              </a:rPr>
              <a:t/>
            </a:r>
            <a:br>
              <a:rPr lang="pt-BR" sz="2400" dirty="0">
                <a:latin typeface="Candara" pitchFamily="34" charset="0"/>
              </a:rPr>
            </a:br>
            <a:r>
              <a:rPr lang="pt-BR" sz="2400" dirty="0">
                <a:latin typeface="Candara" pitchFamily="34" charset="0"/>
              </a:rPr>
              <a:t>Toda magia</a:t>
            </a:r>
            <a:r>
              <a:rPr lang="pt-BR" sz="2400" dirty="0">
                <a:latin typeface="Candara" pitchFamily="34" charset="0"/>
              </a:rPr>
              <a:t/>
            </a:r>
            <a:br>
              <a:rPr lang="pt-BR" sz="2400" dirty="0">
                <a:latin typeface="Candara" pitchFamily="34" charset="0"/>
              </a:rPr>
            </a:br>
            <a:r>
              <a:rPr lang="pt-BR" sz="2400" dirty="0">
                <a:latin typeface="Candara" pitchFamily="34" charset="0"/>
              </a:rPr>
              <a:t>Pro bem, pro mal</a:t>
            </a:r>
            <a:r>
              <a:rPr lang="pt-BR" sz="2400" dirty="0">
                <a:latin typeface="Candara" pitchFamily="34" charset="0"/>
              </a:rPr>
              <a:t/>
            </a:r>
            <a:br>
              <a:rPr lang="pt-BR" sz="2400" dirty="0">
                <a:latin typeface="Candara" pitchFamily="34" charset="0"/>
              </a:rPr>
            </a:br>
            <a:r>
              <a:rPr lang="pt-BR" sz="2400" dirty="0">
                <a:latin typeface="Candara" pitchFamily="34" charset="0"/>
              </a:rPr>
              <a:t>Primeiro chão da Bahia</a:t>
            </a:r>
            <a:r>
              <a:rPr lang="pt-BR" sz="2400" dirty="0">
                <a:latin typeface="Candara" pitchFamily="34" charset="0"/>
              </a:rPr>
              <a:t/>
            </a:r>
            <a:br>
              <a:rPr lang="pt-BR" sz="2400" dirty="0">
                <a:latin typeface="Candara" pitchFamily="34" charset="0"/>
              </a:rPr>
            </a:br>
            <a:r>
              <a:rPr lang="pt-BR" sz="2400" dirty="0">
                <a:latin typeface="Candara" pitchFamily="34" charset="0"/>
              </a:rPr>
              <a:t>Primeiro carnaval</a:t>
            </a:r>
            <a:r>
              <a:rPr lang="pt-BR" sz="2400" dirty="0">
                <a:latin typeface="Candara" pitchFamily="34" charset="0"/>
              </a:rPr>
              <a:t/>
            </a:r>
            <a:br>
              <a:rPr lang="pt-BR" sz="2400" dirty="0">
                <a:latin typeface="Candara" pitchFamily="34" charset="0"/>
              </a:rPr>
            </a:br>
            <a:endParaRPr lang="ca-ES" sz="2400" dirty="0">
              <a:latin typeface="Candara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27984" y="260648"/>
            <a:ext cx="433082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 smtClean="0">
                <a:solidFill>
                  <a:srgbClr val="FFC000"/>
                </a:solidFill>
                <a:latin typeface="Candara" pitchFamily="34" charset="0"/>
              </a:rPr>
              <a:t>Pó de Estrelas</a:t>
            </a:r>
          </a:p>
          <a:p>
            <a:r>
              <a:rPr lang="pt-PT" sz="3200" b="1" dirty="0" smtClean="0">
                <a:solidFill>
                  <a:srgbClr val="FFC000"/>
                </a:solidFill>
                <a:latin typeface="Candara" pitchFamily="34" charset="0"/>
              </a:rPr>
              <a:t>(o-1)</a:t>
            </a:r>
            <a:endParaRPr lang="pt-PT" sz="32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11960" y="2060848"/>
            <a:ext cx="4932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Candara" pitchFamily="34" charset="0"/>
              </a:rPr>
              <a:t>Brilha uma nova estrela, fica o mundo iluminado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andara" pitchFamily="34" charset="0"/>
              </a:rPr>
              <a:t>Pelos céus o Pai Natal vem num trenó bem carregado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andara" pitchFamily="34" charset="0"/>
              </a:rPr>
              <a:t>De presentes para os meninos que se portam muito bem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andara" pitchFamily="34" charset="0"/>
              </a:rPr>
              <a:t>E traz prendas e traz mimos para os marotos também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andara" pitchFamily="34" charset="0"/>
              </a:rPr>
              <a:t>Porque é Natal, nasce um menino encantado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andara" pitchFamily="34" charset="0"/>
              </a:rPr>
              <a:t>E ao chegar uma criança, o mundo é abençoado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andara" pitchFamily="34" charset="0"/>
              </a:rPr>
              <a:t>É Natal,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72000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>
                <a:hlinkClick r:id="rId2"/>
              </a:rPr>
              <a:t>https://</a:t>
            </a:r>
            <a:r>
              <a:rPr lang="ca-ES" dirty="0" smtClean="0">
                <a:hlinkClick r:id="rId2"/>
              </a:rPr>
              <a:t>www.youtube.com/watch?v=LFzu53snYhA</a:t>
            </a:r>
            <a:endParaRPr lang="ca-ES" dirty="0" smtClean="0"/>
          </a:p>
          <a:p>
            <a:endParaRPr lang="ca-ES" dirty="0"/>
          </a:p>
        </p:txBody>
      </p:sp>
      <p:sp>
        <p:nvSpPr>
          <p:cNvPr id="7" name="6 Rectángulo"/>
          <p:cNvSpPr/>
          <p:nvPr/>
        </p:nvSpPr>
        <p:spPr>
          <a:xfrm>
            <a:off x="107504" y="5340062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3"/>
              </a:rPr>
              <a:t>https://</a:t>
            </a:r>
            <a:r>
              <a:rPr lang="ca-ES" dirty="0" smtClean="0">
                <a:hlinkClick r:id="rId3"/>
              </a:rPr>
              <a:t>www.youtube.com/watch?v=XgQLOSpG4EM</a:t>
            </a:r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7370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8582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solidFill>
                  <a:srgbClr val="C00000"/>
                </a:solidFill>
                <a:latin typeface="Candara" pitchFamily="34" charset="0"/>
              </a:rPr>
              <a:t>Què és això?</a:t>
            </a:r>
            <a:r>
              <a:rPr lang="ca-ES" b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ca-ES" b="1" dirty="0">
                <a:solidFill>
                  <a:srgbClr val="C00000"/>
                </a:solidFill>
                <a:latin typeface="Candara" pitchFamily="34" charset="0"/>
              </a:rPr>
            </a:br>
            <a:r>
              <a:rPr lang="ca-ES" u="sng" dirty="0" smtClean="0">
                <a:solidFill>
                  <a:srgbClr val="FF0000"/>
                </a:solidFill>
                <a:latin typeface="Candara" pitchFamily="34" charset="0"/>
              </a:rPr>
              <a:t>Pistes:</a:t>
            </a:r>
            <a:endParaRPr lang="ca-ES" sz="3600" u="sng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780928"/>
            <a:ext cx="7704856" cy="3168352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a-ES" sz="2400" dirty="0" smtClean="0">
                <a:latin typeface="Candara" pitchFamily="34" charset="0"/>
              </a:rPr>
              <a:t>Es diu Tió.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a-ES" sz="2400" dirty="0" smtClean="0">
                <a:latin typeface="Candara" pitchFamily="34" charset="0"/>
              </a:rPr>
              <a:t>És una tradició de Nadal.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a-ES" sz="2400" dirty="0" smtClean="0">
                <a:latin typeface="Candara" pitchFamily="34" charset="0"/>
              </a:rPr>
              <a:t>És com els Reis Mags, el Pare Noel o la </a:t>
            </a:r>
            <a:r>
              <a:rPr lang="ca-ES" sz="2400" dirty="0" err="1" smtClean="0">
                <a:latin typeface="Candara" pitchFamily="34" charset="0"/>
              </a:rPr>
              <a:t>Befana</a:t>
            </a:r>
            <a:r>
              <a:rPr lang="ca-ES" sz="2400" dirty="0" smtClean="0">
                <a:latin typeface="Candara" pitchFamily="34" charset="0"/>
              </a:rPr>
              <a:t>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a-ES" sz="2400" dirty="0" smtClean="0">
                <a:latin typeface="Candara" pitchFamily="34" charset="0"/>
              </a:rPr>
              <a:t>És propi de Catalunya.</a:t>
            </a:r>
          </a:p>
        </p:txBody>
      </p:sp>
    </p:spTree>
    <p:extLst>
      <p:ext uri="{BB962C8B-B14F-4D97-AF65-F5344CB8AC3E}">
        <p14:creationId xmlns:p14="http://schemas.microsoft.com/office/powerpoint/2010/main" val="2588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52599"/>
            <a:ext cx="6912768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7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ca-ES" sz="6600" dirty="0" smtClean="0">
                <a:solidFill>
                  <a:srgbClr val="C00000"/>
                </a:solidFill>
                <a:latin typeface="Candara" pitchFamily="34" charset="0"/>
              </a:rPr>
              <a:t>¿</a:t>
            </a:r>
            <a:r>
              <a:rPr lang="ca-ES" sz="6600" dirty="0" err="1" smtClean="0">
                <a:solidFill>
                  <a:srgbClr val="C00000"/>
                </a:solidFill>
                <a:latin typeface="Candara" pitchFamily="34" charset="0"/>
              </a:rPr>
              <a:t>Quienes</a:t>
            </a:r>
            <a:r>
              <a:rPr lang="ca-ES" sz="6600" dirty="0" smtClean="0">
                <a:solidFill>
                  <a:srgbClr val="C00000"/>
                </a:solidFill>
                <a:latin typeface="Candara" pitchFamily="34" charset="0"/>
              </a:rPr>
              <a:t> son?</a:t>
            </a:r>
            <a:endParaRPr lang="ca-ES" sz="6600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32856"/>
            <a:ext cx="7571184" cy="33738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dirty="0" smtClean="0">
                <a:latin typeface="Candara" pitchFamily="34" charset="0"/>
              </a:rPr>
              <a:t>«Tras el nacimiento de Jesús de Nazaret,    acudieron desde Oriente para rendirle homenaje y entregarle regalos de gran riqueza simbólica: oro, incienso y mirra.»</a:t>
            </a:r>
            <a:endParaRPr lang="es-E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370"/>
          </a:xfrm>
        </p:spPr>
        <p:txBody>
          <a:bodyPr/>
          <a:lstStyle/>
          <a:p>
            <a:r>
              <a:rPr lang="ca-ES" b="1" dirty="0" smtClean="0">
                <a:solidFill>
                  <a:srgbClr val="0070C0"/>
                </a:solidFill>
                <a:latin typeface="Candara" pitchFamily="34" charset="0"/>
              </a:rPr>
              <a:t>Los Reyes </a:t>
            </a:r>
            <a:r>
              <a:rPr lang="ca-ES" b="1" dirty="0" err="1" smtClean="0">
                <a:solidFill>
                  <a:srgbClr val="0070C0"/>
                </a:solidFill>
                <a:latin typeface="Candara" pitchFamily="34" charset="0"/>
              </a:rPr>
              <a:t>Magos</a:t>
            </a:r>
            <a:endParaRPr lang="ca-ES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3074" name="Picture 2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0553"/>
            <a:ext cx="7200800" cy="55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323528" y="1192008"/>
            <a:ext cx="2808312" cy="1224136"/>
          </a:xfrm>
          <a:prstGeom prst="wedgeRoundRectCallout">
            <a:avLst>
              <a:gd name="adj1" fmla="val 35682"/>
              <a:gd name="adj2" fmla="val 6303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b="1" dirty="0" err="1" smtClean="0">
                <a:solidFill>
                  <a:srgbClr val="C00000"/>
                </a:solidFill>
                <a:latin typeface="Candara" pitchFamily="34" charset="0"/>
              </a:rPr>
              <a:t>Feliz</a:t>
            </a:r>
            <a:r>
              <a:rPr lang="ca-ES" sz="32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ca-ES" sz="3200" b="1" dirty="0" err="1">
                <a:solidFill>
                  <a:srgbClr val="C00000"/>
                </a:solidFill>
                <a:latin typeface="Candara" pitchFamily="34" charset="0"/>
              </a:rPr>
              <a:t>N</a:t>
            </a:r>
            <a:r>
              <a:rPr lang="ca-ES" sz="3200" b="1" dirty="0" err="1" smtClean="0">
                <a:solidFill>
                  <a:srgbClr val="C00000"/>
                </a:solidFill>
                <a:latin typeface="Candara" pitchFamily="34" charset="0"/>
              </a:rPr>
              <a:t>avidad</a:t>
            </a:r>
            <a:r>
              <a:rPr lang="ca-ES" sz="3200" b="1" dirty="0" smtClean="0">
                <a:solidFill>
                  <a:srgbClr val="C00000"/>
                </a:solidFill>
                <a:latin typeface="Candara" pitchFamily="34" charset="0"/>
              </a:rPr>
              <a:t>!</a:t>
            </a:r>
            <a:endParaRPr lang="ca-E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7931224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ca-ES" dirty="0" smtClean="0">
                <a:latin typeface="Candara" pitchFamily="34" charset="0"/>
              </a:rPr>
              <a:t>«</a:t>
            </a:r>
            <a:r>
              <a:rPr lang="it-IT" dirty="0">
                <a:latin typeface="Candara" pitchFamily="34" charset="0"/>
              </a:rPr>
              <a:t>Secondo la tradizione, si tratta di una donna molto anziana che vola su una logora scopa, per fare visita ai bambini nella notte tra il 5 e il 6 </a:t>
            </a:r>
            <a:r>
              <a:rPr lang="it-IT" dirty="0" smtClean="0">
                <a:latin typeface="Candara" pitchFamily="34" charset="0"/>
              </a:rPr>
              <a:t>gennaio </a:t>
            </a:r>
            <a:r>
              <a:rPr lang="it-IT" dirty="0">
                <a:latin typeface="Candara" pitchFamily="34" charset="0"/>
              </a:rPr>
              <a:t>e riempire le calze lasciate da essi, appositamente appese sul camino o vicino a una finestra; generalmente, i bambini che durante l'anno si sono comportati bene riceveranno dolci, caramelle, frutta secca o piccoli giocattoli. Al contrario, coloro che si sono comportati male troveranno le calze riempite con </a:t>
            </a:r>
            <a:r>
              <a:rPr lang="it-IT" dirty="0" smtClean="0">
                <a:latin typeface="Candara" pitchFamily="34" charset="0"/>
              </a:rPr>
              <a:t>del carbone</a:t>
            </a:r>
            <a:r>
              <a:rPr lang="it-IT" dirty="0">
                <a:latin typeface="Candara" pitchFamily="34" charset="0"/>
              </a:rPr>
              <a:t> o </a:t>
            </a:r>
            <a:r>
              <a:rPr lang="it-IT" dirty="0" smtClean="0">
                <a:latin typeface="Candara" pitchFamily="34" charset="0"/>
              </a:rPr>
              <a:t>dell’aglio».</a:t>
            </a:r>
            <a:endParaRPr lang="ca-ES" dirty="0">
              <a:latin typeface="Candara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6600" dirty="0" smtClean="0">
                <a:solidFill>
                  <a:srgbClr val="C00000"/>
                </a:solidFill>
                <a:latin typeface="Candara" pitchFamily="34" charset="0"/>
              </a:rPr>
              <a:t>Chi è?</a:t>
            </a:r>
            <a:endParaRPr lang="ca-ES" sz="6600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a-ES" b="1" dirty="0" smtClean="0">
                <a:solidFill>
                  <a:srgbClr val="00B050"/>
                </a:solidFill>
                <a:latin typeface="Candara" pitchFamily="34" charset="0"/>
              </a:rPr>
              <a:t>La </a:t>
            </a:r>
            <a:r>
              <a:rPr lang="ca-ES" b="1" dirty="0" err="1" smtClean="0">
                <a:solidFill>
                  <a:srgbClr val="00B050"/>
                </a:solidFill>
                <a:latin typeface="Candara" pitchFamily="34" charset="0"/>
              </a:rPr>
              <a:t>Befana</a:t>
            </a:r>
            <a:endParaRPr lang="ca-ES" b="1" dirty="0">
              <a:solidFill>
                <a:srgbClr val="00B050"/>
              </a:solidFill>
              <a:latin typeface="Candara" pitchFamily="34" charset="0"/>
            </a:endParaRPr>
          </a:p>
        </p:txBody>
      </p:sp>
      <p:pic>
        <p:nvPicPr>
          <p:cNvPr id="4098" name="Picture 2" descr="Resultat d'imatges de La Bef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06827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323528" y="1052736"/>
            <a:ext cx="2808312" cy="1224136"/>
          </a:xfrm>
          <a:prstGeom prst="wedgeRoundRectCallout">
            <a:avLst>
              <a:gd name="adj1" fmla="val 35682"/>
              <a:gd name="adj2" fmla="val 6303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b="1" dirty="0" smtClean="0">
                <a:solidFill>
                  <a:srgbClr val="C00000"/>
                </a:solidFill>
                <a:latin typeface="Candara" pitchFamily="34" charset="0"/>
              </a:rPr>
              <a:t>¡</a:t>
            </a:r>
            <a:r>
              <a:rPr lang="ca-ES" sz="3200" b="1" dirty="0" err="1" smtClean="0">
                <a:solidFill>
                  <a:srgbClr val="C00000"/>
                </a:solidFill>
                <a:latin typeface="Candara" pitchFamily="34" charset="0"/>
              </a:rPr>
              <a:t>Buon</a:t>
            </a:r>
            <a:r>
              <a:rPr lang="ca-ES" sz="32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ca-ES" sz="3200" b="1" dirty="0" err="1" smtClean="0">
                <a:solidFill>
                  <a:srgbClr val="C00000"/>
                </a:solidFill>
                <a:latin typeface="Candara" pitchFamily="34" charset="0"/>
              </a:rPr>
              <a:t>Natale</a:t>
            </a:r>
            <a:r>
              <a:rPr lang="ca-ES" sz="3200" b="1" dirty="0" smtClean="0">
                <a:solidFill>
                  <a:srgbClr val="C00000"/>
                </a:solidFill>
                <a:latin typeface="Candara" pitchFamily="34" charset="0"/>
              </a:rPr>
              <a:t>!</a:t>
            </a:r>
            <a:endParaRPr lang="ca-E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83357"/>
            <a:ext cx="7643192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800" dirty="0" smtClean="0">
                <a:latin typeface="Candara" pitchFamily="34" charset="0"/>
              </a:rPr>
              <a:t>«Se </a:t>
            </a:r>
            <a:r>
              <a:rPr lang="es-ES" sz="2800" dirty="0">
                <a:latin typeface="Candara" pitchFamily="34" charset="0"/>
              </a:rPr>
              <a:t>trata de </a:t>
            </a:r>
            <a:r>
              <a:rPr lang="es-ES" sz="2800" dirty="0" smtClean="0">
                <a:latin typeface="Candara" pitchFamily="34" charset="0"/>
              </a:rPr>
              <a:t>un carbonero</a:t>
            </a:r>
            <a:r>
              <a:rPr lang="es-ES" sz="2800" dirty="0">
                <a:latin typeface="Candara" pitchFamily="34" charset="0"/>
              </a:rPr>
              <a:t> mitológico que trae los regalos </a:t>
            </a:r>
            <a:r>
              <a:rPr lang="es-ES" sz="2800" dirty="0" smtClean="0">
                <a:latin typeface="Candara" pitchFamily="34" charset="0"/>
              </a:rPr>
              <a:t>el día de Navidad</a:t>
            </a:r>
            <a:r>
              <a:rPr lang="es-ES" sz="2800" dirty="0">
                <a:latin typeface="Candara" pitchFamily="34" charset="0"/>
              </a:rPr>
              <a:t> en los </a:t>
            </a:r>
            <a:r>
              <a:rPr lang="es-ES" sz="2800" dirty="0" smtClean="0">
                <a:latin typeface="Candara" pitchFamily="34" charset="0"/>
              </a:rPr>
              <a:t>hogares. </a:t>
            </a:r>
            <a:r>
              <a:rPr lang="es-ES" sz="2800" dirty="0">
                <a:latin typeface="Candara" pitchFamily="34" charset="0"/>
              </a:rPr>
              <a:t>Su singular característica es que vive aislado de la sociedad dedicado a hacer carbón vegetal en el bosque gustándole comer y beber bien y cada invierno baja de las montañas a los </a:t>
            </a:r>
            <a:r>
              <a:rPr lang="es-ES" sz="2800" dirty="0" smtClean="0">
                <a:latin typeface="Candara" pitchFamily="34" charset="0"/>
              </a:rPr>
              <a:t>pueblos»</a:t>
            </a:r>
            <a:endParaRPr lang="ca-ES" sz="2800" dirty="0">
              <a:latin typeface="Candara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a-ES" sz="6600" dirty="0" smtClean="0">
                <a:solidFill>
                  <a:srgbClr val="C00000"/>
                </a:solidFill>
                <a:latin typeface="Candara" pitchFamily="34" charset="0"/>
              </a:rPr>
              <a:t>¿</a:t>
            </a:r>
            <a:r>
              <a:rPr lang="ca-ES" sz="6600" dirty="0" err="1" smtClean="0">
                <a:solidFill>
                  <a:srgbClr val="C00000"/>
                </a:solidFill>
                <a:latin typeface="Candara" pitchFamily="34" charset="0"/>
              </a:rPr>
              <a:t>Quién</a:t>
            </a:r>
            <a:r>
              <a:rPr lang="ca-ES" sz="6600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ca-ES" sz="6600" dirty="0">
                <a:solidFill>
                  <a:srgbClr val="C00000"/>
                </a:solidFill>
                <a:latin typeface="Candara" pitchFamily="34" charset="0"/>
              </a:rPr>
              <a:t>e</a:t>
            </a:r>
            <a:r>
              <a:rPr lang="ca-ES" sz="6600" dirty="0" smtClean="0">
                <a:solidFill>
                  <a:srgbClr val="C00000"/>
                </a:solidFill>
                <a:latin typeface="Candara" pitchFamily="34" charset="0"/>
              </a:rPr>
              <a:t>s?</a:t>
            </a:r>
            <a:endParaRPr lang="ca-ES" sz="6600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err="1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Olentzero</a:t>
            </a:r>
            <a:endParaRPr lang="ca-ES" b="1" dirty="0">
              <a:solidFill>
                <a:schemeClr val="accent4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2050" name="Picture 2" descr="Resultat d'imatges de Olentz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7778"/>
            <a:ext cx="7344816" cy="51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79512" y="692696"/>
            <a:ext cx="2808312" cy="1224136"/>
          </a:xfrm>
          <a:prstGeom prst="wedgeRoundRectCallout">
            <a:avLst>
              <a:gd name="adj1" fmla="val 35682"/>
              <a:gd name="adj2" fmla="val 6303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b="1" dirty="0" err="1" smtClean="0">
                <a:solidFill>
                  <a:srgbClr val="C00000"/>
                </a:solidFill>
                <a:latin typeface="Candara" pitchFamily="34" charset="0"/>
              </a:rPr>
              <a:t>Eguberri</a:t>
            </a:r>
            <a:r>
              <a:rPr lang="ca-ES" sz="3200" b="1" dirty="0" smtClean="0">
                <a:solidFill>
                  <a:srgbClr val="C00000"/>
                </a:solidFill>
                <a:latin typeface="Candara" pitchFamily="34" charset="0"/>
              </a:rPr>
              <a:t> on!</a:t>
            </a:r>
            <a:endParaRPr lang="ca-E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7477</TotalTime>
  <Words>323</Words>
  <Application>Microsoft Office PowerPoint</Application>
  <PresentationFormat>Presentación en pantalla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El Tió de Nadal</vt:lpstr>
      <vt:lpstr>Què és això? Pistes:</vt:lpstr>
      <vt:lpstr>Presentación de PowerPoint</vt:lpstr>
      <vt:lpstr>¿Quienes son?</vt:lpstr>
      <vt:lpstr>Los Reyes Magos</vt:lpstr>
      <vt:lpstr>Presentación de PowerPoint</vt:lpstr>
      <vt:lpstr>La Befana</vt:lpstr>
      <vt:lpstr>¿Quién es?</vt:lpstr>
      <vt:lpstr>Olentzero</vt:lpstr>
      <vt:lpstr>El Tió de Nadal</vt:lpstr>
      <vt:lpstr>Més pistes</vt:lpstr>
      <vt:lpstr>Encara més pistes</vt:lpstr>
      <vt:lpstr>Presentación de PowerPoint</vt:lpstr>
      <vt:lpstr>Presentación de PowerPoint</vt:lpstr>
      <vt:lpstr>Per acabar...</vt:lpstr>
      <vt:lpstr>Toda menina Bahiana (2.22-3)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Zurrón Servera</dc:creator>
  <cp:lastModifiedBy>Irene Zurrón Servera</cp:lastModifiedBy>
  <cp:revision>55</cp:revision>
  <dcterms:created xsi:type="dcterms:W3CDTF">2017-09-27T12:59:52Z</dcterms:created>
  <dcterms:modified xsi:type="dcterms:W3CDTF">2017-12-07T16:14:17Z</dcterms:modified>
</cp:coreProperties>
</file>